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  <p:sldMasterId id="2147483670" r:id="rId3"/>
  </p:sldMasterIdLst>
  <p:notesMasterIdLst>
    <p:notesMasterId r:id="rId31"/>
  </p:notesMasterIdLst>
  <p:sldIdLst>
    <p:sldId id="256" r:id="rId4"/>
    <p:sldId id="270" r:id="rId5"/>
    <p:sldId id="272" r:id="rId6"/>
    <p:sldId id="273" r:id="rId7"/>
    <p:sldId id="277" r:id="rId8"/>
    <p:sldId id="495" r:id="rId9"/>
    <p:sldId id="498" r:id="rId10"/>
    <p:sldId id="504" r:id="rId11"/>
    <p:sldId id="494" r:id="rId12"/>
    <p:sldId id="496" r:id="rId13"/>
    <p:sldId id="505" r:id="rId14"/>
    <p:sldId id="520" r:id="rId15"/>
    <p:sldId id="560" r:id="rId16"/>
    <p:sldId id="524" r:id="rId17"/>
    <p:sldId id="531" r:id="rId18"/>
    <p:sldId id="532" r:id="rId19"/>
    <p:sldId id="533" r:id="rId20"/>
    <p:sldId id="559" r:id="rId21"/>
    <p:sldId id="544" r:id="rId22"/>
    <p:sldId id="552" r:id="rId23"/>
    <p:sldId id="553" r:id="rId24"/>
    <p:sldId id="554" r:id="rId25"/>
    <p:sldId id="555" r:id="rId26"/>
    <p:sldId id="556" r:id="rId27"/>
    <p:sldId id="557" r:id="rId28"/>
    <p:sldId id="558" r:id="rId29"/>
    <p:sldId id="471" r:id="rId3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D008E"/>
    <a:srgbClr val="D6C29D"/>
    <a:srgbClr val="E7DCC6"/>
    <a:srgbClr val="C0A46A"/>
    <a:srgbClr val="141B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0160"/>
  </p:normalViewPr>
  <p:slideViewPr>
    <p:cSldViewPr snapToGrid="0">
      <p:cViewPr>
        <p:scale>
          <a:sx n="76" d="100"/>
          <a:sy n="76" d="100"/>
        </p:scale>
        <p:origin x="-8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43EDF-CBB4-9944-BDBC-0D19E99B4856}" type="datetimeFigureOut">
              <a:rPr kumimoji="1" lang="zh-CN" altLang="en-US" smtClean="0"/>
              <a:t>2018/10/15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44150-307E-354C-A43B-72B6470F559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242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赢在中层训练</a:t>
            </a:r>
            <a:r>
              <a:rPr kumimoji="1" lang="en-US" altLang="zh-CN" dirty="0" smtClean="0"/>
              <a:t>——</a:t>
            </a:r>
            <a:r>
              <a:rPr kumimoji="1" lang="zh-CN" altLang="en-US" dirty="0" smtClean="0"/>
              <a:t>组织效能实战提升和领导突破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44150-307E-354C-A43B-72B6470F5599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47467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9pPr>
          </a:lstStyle>
          <a:p>
            <a:pPr eaLnBrk="1" hangingPunct="1"/>
            <a:fld id="{B0CF2EDF-418F-44B8-B931-404273F5A00F}" type="slidenum">
              <a:rPr lang="en-US" altLang="zh-CN" sz="1200" b="0">
                <a:solidFill>
                  <a:prstClr val="black"/>
                </a:solidFill>
                <a:latin typeface="Times New Roman" pitchFamily="18" charset="0"/>
                <a:ea typeface="宋体" charset="-122"/>
              </a:rPr>
              <a:pPr eaLnBrk="1" hangingPunct="1"/>
              <a:t>2</a:t>
            </a:fld>
            <a:endParaRPr lang="en-US" altLang="zh-CN" sz="1200" b="0" dirty="0">
              <a:solidFill>
                <a:prstClr val="black"/>
              </a:solidFill>
              <a:latin typeface="Times New Roman" pitchFamily="18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9837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			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5D72-36A9-49FA-B030-27D49106747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51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你到底要什么利润？</a:t>
            </a:r>
            <a:endParaRPr kumimoji="1" lang="en-US" altLang="zh-CN" dirty="0" smtClean="0"/>
          </a:p>
          <a:p>
            <a:r>
              <a:rPr kumimoji="1" lang="zh-CN" altLang="en-US" dirty="0" smtClean="0"/>
              <a:t>你到底要坚持什么？</a:t>
            </a:r>
            <a:endParaRPr kumimoji="1" lang="en-US" altLang="zh-CN" dirty="0" smtClean="0"/>
          </a:p>
          <a:p>
            <a:r>
              <a:rPr kumimoji="1" lang="zh-CN" altLang="en-US" dirty="0" smtClean="0"/>
              <a:t>你到底要放弃些什么？你要做什么准备？</a:t>
            </a:r>
            <a:endParaRPr kumimoji="1" lang="en-US" altLang="zh-CN" dirty="0" smtClean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44D98-30ED-4E2F-BD27-A0AA1125949F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853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667" y="473076"/>
            <a:ext cx="10957984" cy="8683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31800" y="1671639"/>
            <a:ext cx="11328400" cy="4637087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0" y="6381750"/>
            <a:ext cx="685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0451C-1645-453B-A205-AFDD2B9ABA1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2859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768" y="1122628"/>
            <a:ext cx="9144464" cy="2386790"/>
          </a:xfrm>
          <a:prstGeom prst="rect">
            <a:avLst/>
          </a:prstGeom>
        </p:spPr>
        <p:txBody>
          <a:bodyPr anchor="b"/>
          <a:lstStyle>
            <a:lvl1pPr algn="ctr">
              <a:defRPr sz="525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768" y="3602701"/>
            <a:ext cx="9144464" cy="16549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2"/>
            </a:lvl1pPr>
            <a:lvl2pPr marL="400416" indent="0" algn="ctr">
              <a:buNone/>
              <a:defRPr sz="1752"/>
            </a:lvl2pPr>
            <a:lvl3pPr marL="800832" indent="0" algn="ctr">
              <a:buNone/>
              <a:defRPr sz="1576"/>
            </a:lvl3pPr>
            <a:lvl4pPr marL="1201247" indent="0" algn="ctr">
              <a:buNone/>
              <a:defRPr sz="1401"/>
            </a:lvl4pPr>
            <a:lvl5pPr marL="1601663" indent="0" algn="ctr">
              <a:buNone/>
              <a:defRPr sz="1401"/>
            </a:lvl5pPr>
            <a:lvl6pPr marL="2002079" indent="0" algn="ctr">
              <a:buNone/>
              <a:defRPr sz="1401"/>
            </a:lvl6pPr>
            <a:lvl7pPr marL="2402495" indent="0" algn="ctr">
              <a:buNone/>
              <a:defRPr sz="1401"/>
            </a:lvl7pPr>
            <a:lvl8pPr marL="2802910" indent="0" algn="ctr">
              <a:buNone/>
              <a:defRPr sz="1401"/>
            </a:lvl8pPr>
            <a:lvl9pPr marL="3203326" indent="0" algn="ctr">
              <a:buNone/>
              <a:defRPr sz="1401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x-none" altLang="x-none">
              <a:solidFill>
                <a:srgbClr val="000000"/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1FBC7-0BE4-634B-A791-B29F4A13C9B8}" type="slidenum">
              <a:rPr lang="x-none" altLang="en-US">
                <a:solidFill>
                  <a:srgbClr val="000000"/>
                </a:solidFill>
              </a:rPr>
              <a:pPr/>
              <a:t>‹#›</a:t>
            </a:fld>
            <a:endParaRPr lang="zh-CN" altLang="en-US" sz="1576">
              <a:solidFill>
                <a:srgbClr val="000000"/>
              </a:solidFill>
              <a:ea typeface="仿宋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64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705101" cy="1521440"/>
          </a:xfrm>
          <a:prstGeom prst="rect">
            <a:avLst/>
          </a:prstGeom>
        </p:spPr>
      </p:pic>
      <p:cxnSp>
        <p:nvCxnSpPr>
          <p:cNvPr id="4" name="直接连接符 3"/>
          <p:cNvCxnSpPr/>
          <p:nvPr userDrawn="1"/>
        </p:nvCxnSpPr>
        <p:spPr>
          <a:xfrm>
            <a:off x="1600200" y="666750"/>
            <a:ext cx="1059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36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blinds dir="vert"/>
      </p:transition>
    </mc:Choice>
    <mc:Fallback xmlns="">
      <p:transition spd="slow" advTm="3000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5515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 flipV="1">
            <a:off x="0" y="-257"/>
            <a:ext cx="12192000" cy="2072897"/>
          </a:xfrm>
          <a:prstGeom prst="rect">
            <a:avLst/>
          </a:prstGeom>
          <a:blipFill rotWithShape="1">
            <a:blip r:embed="rId1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87" r:id="rId11"/>
    <p:sldLayoutId id="2147483688" r:id="rId12"/>
    <p:sldLayoutId id="2147483690" r:id="rId13"/>
    <p:sldLayoutId id="214748369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 flipV="1">
            <a:off x="0" y="14298"/>
            <a:ext cx="12134850" cy="1499870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72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 flipV="1">
            <a:off x="0" y="14298"/>
            <a:ext cx="12134850" cy="1499870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06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0" y="2335419"/>
            <a:ext cx="120484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latin typeface="微软雅黑" panose="020B0503020204020204" charset="-122"/>
                <a:ea typeface="微软雅黑" panose="020B0503020204020204" charset="-122"/>
              </a:rPr>
              <a:t>企业家战略</a:t>
            </a:r>
            <a:r>
              <a:rPr lang="zh-CN" altLang="en-US" sz="6000" b="1" dirty="0">
                <a:latin typeface="微软雅黑" panose="020B0503020204020204" charset="-122"/>
                <a:ea typeface="微软雅黑" panose="020B0503020204020204" charset="-122"/>
              </a:rPr>
              <a:t>思维塑造</a:t>
            </a:r>
            <a:r>
              <a:rPr lang="zh-CN" altLang="en-US" sz="6000" b="1" dirty="0" smtClean="0">
                <a:latin typeface="微软雅黑" panose="020B0503020204020204" charset="-122"/>
                <a:ea typeface="微软雅黑" panose="020B0503020204020204" charset="-122"/>
              </a:rPr>
              <a:t>与领导力</a:t>
            </a:r>
            <a:r>
              <a:rPr lang="zh-CN" altLang="en-US" sz="6000" b="1" dirty="0">
                <a:latin typeface="微软雅黑" panose="020B0503020204020204" charset="-122"/>
                <a:ea typeface="微软雅黑" panose="020B0503020204020204" charset="-122"/>
              </a:rPr>
              <a:t>提升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073908" y="4396359"/>
            <a:ext cx="10142220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主讲：张翔</a:t>
            </a:r>
            <a:endParaRPr lang="en-US" altLang="zh-CN" dirty="0" smtClean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Microsoft YaHei" charset="-122"/>
                <a:ea typeface="Microsoft YaHei" charset="-122"/>
                <a:cs typeface="Microsoft YaHei" charset="-122"/>
              </a:rPr>
              <a:t>2018</a:t>
            </a:r>
            <a:r>
              <a:rPr lang="zh-CN" altLang="en-US" dirty="0" smtClean="0">
                <a:solidFill>
                  <a:schemeClr val="tx1"/>
                </a:solidFill>
                <a:latin typeface="Microsoft YaHei" charset="-122"/>
                <a:ea typeface="Microsoft YaHei" charset="-122"/>
                <a:cs typeface="Microsoft YaHei" charset="-122"/>
              </a:rPr>
              <a:t>年</a:t>
            </a:r>
            <a:r>
              <a:rPr lang="zh-CN" alt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新版</a:t>
            </a:r>
            <a:endParaRPr lang="en-US" altLang="zh-CN" dirty="0">
              <a:solidFill>
                <a:schemeClr val="tx1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74825" y="171450"/>
            <a:ext cx="8820150" cy="534988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defTabSz="866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7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b="1" smtClean="0">
                <a:solidFill>
                  <a:srgbClr val="FF0000"/>
                </a:solidFill>
              </a:rPr>
              <a:t>九段总裁的差距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74825" y="6021388"/>
            <a:ext cx="8637588" cy="360362"/>
          </a:xfrm>
          <a:prstGeom prst="rect">
            <a:avLst/>
          </a:prstGeom>
          <a:solidFill>
            <a:srgbClr val="C5E5FB"/>
          </a:solidFill>
          <a:ln cap="flat">
            <a:solidFill>
              <a:schemeClr val="accent2"/>
            </a:solidFill>
            <a:miter lim="800000"/>
            <a:headEnd/>
            <a:tailEnd/>
          </a:ln>
        </p:spPr>
        <p:txBody>
          <a:bodyPr vert="horz" lIns="93600" tIns="46800" rIns="93600" bIns="46800" rtlCol="0">
            <a:normAutofit/>
          </a:bodyPr>
          <a:lstStyle>
            <a:lvl1pPr marL="216736" indent="-216736" algn="l" defTabSz="866943" rtl="0" eaLnBrk="1" latinLnBrk="0" hangingPunct="1">
              <a:lnSpc>
                <a:spcPct val="90000"/>
              </a:lnSpc>
              <a:spcBef>
                <a:spcPts val="948"/>
              </a:spcBef>
              <a:buFont typeface="Arial" panose="020B0604020202020204" pitchFamily="34" charset="0"/>
              <a:buChar char="•"/>
              <a:defRPr sz="26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0207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3678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8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7150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50621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84092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17564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1035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84506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0" indent="-508000">
              <a:buFont typeface="Arial" panose="020B0604020202020204" pitchFamily="34" charset="0"/>
              <a:buNone/>
            </a:pPr>
            <a:r>
              <a:rPr lang="zh-CN" altLang="en-US" sz="1600" b="1" dirty="0" smtClean="0">
                <a:solidFill>
                  <a:srgbClr val="FF0000"/>
                </a:solidFill>
              </a:rPr>
              <a:t>九段总裁：</a:t>
            </a:r>
            <a:r>
              <a:rPr lang="zh-CN" altLang="en-US" sz="1800" b="1" dirty="0" smtClean="0"/>
              <a:t>做未来：选好接班人，为企业打下了长青基业，为公司留下原则与精神！ </a:t>
            </a:r>
            <a:endParaRPr lang="zh-CN" altLang="en-US" sz="1800" b="1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74825" y="1196976"/>
            <a:ext cx="8637588" cy="360363"/>
          </a:xfrm>
          <a:prstGeom prst="rect">
            <a:avLst/>
          </a:prstGeom>
          <a:solidFill>
            <a:srgbClr val="C5E5F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/>
          <a:lstStyle/>
          <a:p>
            <a:pPr marL="508000" indent="-508000">
              <a:lnSpc>
                <a:spcPct val="80000"/>
              </a:lnSpc>
              <a:spcBef>
                <a:spcPct val="50000"/>
              </a:spcBef>
              <a:buSzPct val="60000"/>
            </a:pPr>
            <a:r>
              <a:rPr lang="zh-CN" altLang="en-US" sz="2400" b="1" dirty="0">
                <a:solidFill>
                  <a:srgbClr val="FF0000"/>
                </a:solidFill>
              </a:rPr>
              <a:t>一段总裁：</a:t>
            </a:r>
            <a:r>
              <a:rPr lang="zh-CN" altLang="en-US" b="1" dirty="0"/>
              <a:t>做榜样：创业艰难，精神可嘉，以身作则，是员工学习的好榜样。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74825" y="1797051"/>
            <a:ext cx="8637588" cy="360362"/>
          </a:xfrm>
          <a:prstGeom prst="rect">
            <a:avLst/>
          </a:prstGeom>
          <a:solidFill>
            <a:srgbClr val="C5E5F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508000" indent="-508000">
              <a:lnSpc>
                <a:spcPct val="80000"/>
              </a:lnSpc>
              <a:spcBef>
                <a:spcPct val="50000"/>
              </a:spcBef>
              <a:buSzPct val="60000"/>
            </a:pPr>
            <a:r>
              <a:rPr lang="zh-CN" altLang="en-US" sz="2400" b="1" dirty="0">
                <a:solidFill>
                  <a:srgbClr val="FF0000"/>
                </a:solidFill>
              </a:rPr>
              <a:t>二段总裁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: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  </a:t>
            </a:r>
            <a:r>
              <a:rPr lang="zh-CN" altLang="en-US" b="1" dirty="0" smtClean="0"/>
              <a:t>做</a:t>
            </a:r>
            <a:r>
              <a:rPr lang="zh-CN" altLang="en-US" b="1" dirty="0"/>
              <a:t>说教：向员工讲目标，讲原则，讲道理，谆谆教导，诲人不倦。</a:t>
            </a:r>
            <a:r>
              <a:rPr lang="zh-CN" altLang="en-US" dirty="0"/>
              <a:t> 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774825" y="3005138"/>
            <a:ext cx="8637588" cy="360362"/>
          </a:xfrm>
          <a:prstGeom prst="rect">
            <a:avLst/>
          </a:prstGeom>
          <a:solidFill>
            <a:srgbClr val="C5E5F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/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  <a:buSzPct val="60000"/>
            </a:pPr>
            <a:r>
              <a:rPr lang="zh-CN" altLang="en-US" sz="2000" b="1" dirty="0">
                <a:solidFill>
                  <a:srgbClr val="FF0000"/>
                </a:solidFill>
              </a:rPr>
              <a:t>四段总裁：</a:t>
            </a:r>
            <a:r>
              <a:rPr lang="zh-CN" altLang="en-US" b="1" dirty="0"/>
              <a:t>做机制：建立制度、规则、流程，用机制管理人的行为。</a:t>
            </a:r>
            <a:r>
              <a:rPr lang="zh-CN" altLang="en-US" dirty="0"/>
              <a:t> </a:t>
            </a:r>
            <a:endParaRPr lang="zh-CN" altLang="en-US" sz="200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74825" y="2401888"/>
            <a:ext cx="8637588" cy="360362"/>
          </a:xfrm>
          <a:prstGeom prst="rect">
            <a:avLst/>
          </a:prstGeom>
          <a:solidFill>
            <a:srgbClr val="C5E5F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/>
          <a:lstStyle/>
          <a:p>
            <a:pPr marL="342900" indent="-342900">
              <a:buSzPct val="60000"/>
            </a:pPr>
            <a:r>
              <a:rPr lang="zh-CN" altLang="en-US" b="1" dirty="0">
                <a:solidFill>
                  <a:srgbClr val="FF0000"/>
                </a:solidFill>
              </a:rPr>
              <a:t>三段总裁：</a:t>
            </a:r>
            <a:r>
              <a:rPr lang="zh-CN" altLang="en-US" b="1" dirty="0"/>
              <a:t>做核心：只打造核心团队，目标是形成统一的价值观，准备人才；</a:t>
            </a:r>
            <a:r>
              <a:rPr lang="zh-CN" altLang="en-US" dirty="0"/>
              <a:t> 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774825" y="3608388"/>
            <a:ext cx="8637588" cy="360362"/>
          </a:xfrm>
          <a:prstGeom prst="rect">
            <a:avLst/>
          </a:prstGeom>
          <a:solidFill>
            <a:srgbClr val="C5E5F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/>
          <a:lstStyle/>
          <a:p>
            <a:pPr marL="508000" indent="-508000">
              <a:lnSpc>
                <a:spcPct val="80000"/>
              </a:lnSpc>
              <a:spcBef>
                <a:spcPct val="50000"/>
              </a:spcBef>
              <a:buSzPct val="60000"/>
            </a:pPr>
            <a:r>
              <a:rPr lang="zh-CN" altLang="en-US" sz="2000" b="1" dirty="0">
                <a:solidFill>
                  <a:srgbClr val="FF0000"/>
                </a:solidFill>
              </a:rPr>
              <a:t>五段总裁：</a:t>
            </a:r>
            <a:r>
              <a:rPr lang="zh-CN" altLang="en-US" b="1" dirty="0"/>
              <a:t>做模式：建立满足客户价值的、不依靠能人的业务运营模式。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774825" y="4211638"/>
            <a:ext cx="8637588" cy="360362"/>
          </a:xfrm>
          <a:prstGeom prst="rect">
            <a:avLst/>
          </a:prstGeom>
          <a:solidFill>
            <a:srgbClr val="C5E5F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/>
          <a:lstStyle/>
          <a:p>
            <a:pPr marL="508000" indent="-508000">
              <a:lnSpc>
                <a:spcPct val="80000"/>
              </a:lnSpc>
              <a:spcBef>
                <a:spcPct val="50000"/>
              </a:spcBef>
              <a:buSzPct val="60000"/>
            </a:pPr>
            <a:r>
              <a:rPr lang="zh-CN" altLang="en-US" b="1" dirty="0">
                <a:solidFill>
                  <a:srgbClr val="FF0000"/>
                </a:solidFill>
              </a:rPr>
              <a:t>六段总裁：</a:t>
            </a:r>
            <a:r>
              <a:rPr lang="zh-CN" altLang="en-US" b="1" dirty="0"/>
              <a:t>做复制：让中层做传承，让员工做专注，在模式上做团队几何级成长。</a:t>
            </a:r>
            <a:r>
              <a:rPr lang="zh-CN" altLang="en-US" dirty="0"/>
              <a:t> 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774825" y="4814888"/>
            <a:ext cx="8637588" cy="360362"/>
          </a:xfrm>
          <a:prstGeom prst="rect">
            <a:avLst/>
          </a:prstGeom>
          <a:solidFill>
            <a:srgbClr val="C5E5F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/>
          <a:lstStyle/>
          <a:p>
            <a:pPr marL="508000" indent="-508000">
              <a:lnSpc>
                <a:spcPct val="80000"/>
              </a:lnSpc>
              <a:spcBef>
                <a:spcPct val="50000"/>
              </a:spcBef>
              <a:buSzPct val="60000"/>
            </a:pPr>
            <a:r>
              <a:rPr lang="zh-CN" altLang="en-US" sz="2000" b="1" dirty="0">
                <a:solidFill>
                  <a:srgbClr val="FF0000"/>
                </a:solidFill>
              </a:rPr>
              <a:t>七段总裁：</a:t>
            </a:r>
            <a:r>
              <a:rPr lang="zh-CN" altLang="en-US" b="1" dirty="0"/>
              <a:t>做进化：遵从规律，优胜劣汰，狼性十足，打造超强执行团队。</a:t>
            </a:r>
            <a:r>
              <a:rPr lang="zh-CN" altLang="en-US" dirty="0"/>
              <a:t> </a:t>
            </a:r>
            <a:endParaRPr lang="zh-CN" altLang="en-US" sz="2000" b="1" dirty="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774825" y="5418138"/>
            <a:ext cx="8637588" cy="360362"/>
          </a:xfrm>
          <a:prstGeom prst="rect">
            <a:avLst/>
          </a:prstGeom>
          <a:solidFill>
            <a:srgbClr val="C5E5F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/>
          <a:lstStyle/>
          <a:p>
            <a:pPr marL="508000" indent="-508000">
              <a:lnSpc>
                <a:spcPct val="80000"/>
              </a:lnSpc>
              <a:spcBef>
                <a:spcPct val="50000"/>
              </a:spcBef>
              <a:buSzPct val="60000"/>
            </a:pPr>
            <a:r>
              <a:rPr lang="zh-CN" altLang="en-US" b="1" dirty="0">
                <a:solidFill>
                  <a:srgbClr val="FF0000"/>
                </a:solidFill>
              </a:rPr>
              <a:t>八段总裁：</a:t>
            </a:r>
            <a:r>
              <a:rPr lang="zh-CN" altLang="en-US" b="1" dirty="0"/>
              <a:t>做战略：发现独特客户价值，带领团队实现目标，不战而屈人之兵！</a:t>
            </a:r>
            <a:r>
              <a:rPr lang="zh-CN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778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blinds dir="vert"/>
      </p:transition>
    </mc:Choice>
    <mc:Fallback xmlns="">
      <p:transition spd="slow" advTm="3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4" grpId="1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96507" y="2559576"/>
            <a:ext cx="11809312" cy="1695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2397125" indent="-342900" algn="just">
              <a:lnSpc>
                <a:spcPts val="2500"/>
              </a:lnSpc>
              <a:buFont typeface="Wingdings" charset="2"/>
              <a:buChar char=""/>
            </a:pPr>
            <a:r>
              <a:rPr lang="zh-CN" altLang="zh-CN" sz="2800" kern="100" dirty="0">
                <a:latin typeface="DengXian" charset="-122"/>
                <a:ea typeface="微软雅黑" charset="-122"/>
                <a:cs typeface="Times New Roman" charset="0"/>
              </a:rPr>
              <a:t>企业经营的本质：以持续营利为目标</a:t>
            </a:r>
            <a:endParaRPr lang="zh-CN" altLang="zh-CN" sz="2800" kern="100" dirty="0">
              <a:latin typeface="DengXian" charset="-122"/>
              <a:ea typeface="DengXian" charset="-122"/>
              <a:cs typeface="Times New Roman" charset="0"/>
            </a:endParaRPr>
          </a:p>
          <a:p>
            <a:pPr marL="179705" marR="2397125" indent="266700" algn="just">
              <a:lnSpc>
                <a:spcPts val="2500"/>
              </a:lnSpc>
            </a:pPr>
            <a:r>
              <a:rPr lang="en-US" altLang="zh-CN" sz="2800" kern="100" dirty="0">
                <a:latin typeface="微软雅黑" charset="-122"/>
                <a:ea typeface="DengXian" charset="-122"/>
                <a:cs typeface="Times New Roman" charset="0"/>
              </a:rPr>
              <a:t> </a:t>
            </a:r>
            <a:endParaRPr lang="zh-CN" altLang="zh-CN" sz="2800" kern="100" dirty="0">
              <a:latin typeface="DengXian" charset="-122"/>
              <a:ea typeface="DengXian" charset="-122"/>
              <a:cs typeface="Times New Roman" charset="0"/>
            </a:endParaRPr>
          </a:p>
          <a:p>
            <a:pPr marL="342900" marR="2397125" indent="-342900" algn="just">
              <a:lnSpc>
                <a:spcPts val="2500"/>
              </a:lnSpc>
              <a:buFont typeface="Wingdings" charset="2"/>
              <a:buChar char=""/>
            </a:pPr>
            <a:r>
              <a:rPr lang="zh-CN" altLang="zh-CN" sz="2800" kern="100" dirty="0">
                <a:latin typeface="DengXian" charset="-122"/>
                <a:ea typeface="微软雅黑" charset="-122"/>
                <a:cs typeface="Times New Roman" charset="0"/>
              </a:rPr>
              <a:t>企业管理的本质：高效率达成企业目标</a:t>
            </a:r>
            <a:endParaRPr lang="zh-CN" altLang="zh-CN" sz="2800" kern="100" dirty="0">
              <a:latin typeface="DengXian" charset="-122"/>
              <a:ea typeface="DengXian" charset="-122"/>
              <a:cs typeface="Times New Roman" charset="0"/>
            </a:endParaRPr>
          </a:p>
          <a:p>
            <a:pPr marL="179705" marR="2397125" indent="266700" algn="just">
              <a:lnSpc>
                <a:spcPts val="2500"/>
              </a:lnSpc>
            </a:pPr>
            <a:r>
              <a:rPr lang="en-US" altLang="zh-CN" sz="2800" kern="100" dirty="0">
                <a:latin typeface="微软雅黑" charset="-122"/>
                <a:ea typeface="DengXian" charset="-122"/>
                <a:cs typeface="Times New Roman" charset="0"/>
              </a:rPr>
              <a:t> </a:t>
            </a:r>
            <a:endParaRPr lang="zh-CN" altLang="zh-CN" sz="2800" kern="100" dirty="0">
              <a:latin typeface="DengXian" charset="-122"/>
              <a:ea typeface="DengXian" charset="-122"/>
              <a:cs typeface="Times New Roman" charset="0"/>
            </a:endParaRPr>
          </a:p>
          <a:p>
            <a:pPr marL="342900" marR="2397125" indent="-342900" algn="just">
              <a:lnSpc>
                <a:spcPts val="2500"/>
              </a:lnSpc>
              <a:buFont typeface="Wingdings" charset="2"/>
              <a:buChar char=""/>
            </a:pPr>
            <a:r>
              <a:rPr lang="zh-CN" altLang="zh-CN" sz="2800" kern="100" dirty="0">
                <a:latin typeface="DengXian" charset="-122"/>
                <a:ea typeface="微软雅黑" charset="-122"/>
                <a:cs typeface="Times New Roman" charset="0"/>
              </a:rPr>
              <a:t>企业经营成功的三大核心要素：战略、团队、运营体系</a:t>
            </a:r>
            <a:endParaRPr lang="zh-CN" altLang="zh-CN" sz="2800" kern="100" dirty="0">
              <a:latin typeface="DengXian" charset="-122"/>
              <a:ea typeface="DengXian" charset="-122"/>
              <a:cs typeface="Times New Roman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02128" y="1298022"/>
            <a:ext cx="7158038" cy="7143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zh-CN" altLang="en-US" sz="4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回  归  本  质</a:t>
            </a:r>
            <a:endParaRPr lang="zh-CN" altLang="en-US" sz="4800" b="1" dirty="0">
              <a:solidFill>
                <a:srgbClr val="FF00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678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blinds dir="vert"/>
      </p:transition>
    </mc:Choice>
    <mc:Fallback xmlns="">
      <p:transition spd="slow" advTm="3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63750" y="2199818"/>
            <a:ext cx="8496300" cy="4637087"/>
          </a:xfrm>
        </p:spPr>
        <p:txBody>
          <a:bodyPr/>
          <a:lstStyle/>
          <a:p>
            <a:pPr marL="0" indent="0" algn="ctr">
              <a:buNone/>
            </a:pPr>
            <a:r>
              <a:rPr kumimoji="1" lang="zh-CN" altLang="en-US" sz="5400" b="1" dirty="0">
                <a:latin typeface="SimHei" charset="-122"/>
                <a:ea typeface="SimHei" charset="-122"/>
                <a:cs typeface="SimHei" charset="-122"/>
              </a:rPr>
              <a:t>五年荒废</a:t>
            </a:r>
            <a:r>
              <a:rPr kumimoji="1" lang="en-US" altLang="zh-CN" sz="5400" b="1" dirty="0">
                <a:latin typeface="SimHei" charset="-122"/>
                <a:ea typeface="SimHei" charset="-122"/>
                <a:cs typeface="SimHei" charset="-122"/>
              </a:rPr>
              <a:t>+</a:t>
            </a:r>
            <a:r>
              <a:rPr kumimoji="1" lang="zh-CN" altLang="en-US" sz="5400" b="1" dirty="0">
                <a:latin typeface="SimHei" charset="-122"/>
                <a:ea typeface="SimHei" charset="-122"/>
                <a:cs typeface="SimHei" charset="-122"/>
              </a:rPr>
              <a:t>五年的亏损，</a:t>
            </a:r>
            <a:endParaRPr kumimoji="1" lang="en-US" altLang="zh-CN" sz="5400" b="1" dirty="0">
              <a:latin typeface="SimHei" charset="-122"/>
              <a:ea typeface="SimHei" charset="-122"/>
              <a:cs typeface="SimHei" charset="-122"/>
            </a:endParaRPr>
          </a:p>
          <a:p>
            <a:pPr marL="0" indent="0" algn="ctr">
              <a:buNone/>
            </a:pPr>
            <a:r>
              <a:rPr kumimoji="1" lang="zh-CN" altLang="en-US" sz="5400" b="1" dirty="0">
                <a:latin typeface="SimHei" charset="-122"/>
                <a:ea typeface="SimHei" charset="-122"/>
                <a:cs typeface="SimHei" charset="-122"/>
              </a:rPr>
              <a:t>换回来的是十年的繁荣！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A7B0DD-1A8E-4C2A-9A27-F9959BAE2834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44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359151" y="6589714"/>
            <a:ext cx="1692275" cy="268287"/>
          </a:xfrm>
        </p:spPr>
        <p:txBody>
          <a:bodyPr/>
          <a:lstStyle/>
          <a:p>
            <a:pPr algn="l">
              <a:defRPr/>
            </a:pPr>
            <a:fld id="{DC9A035F-E13E-4689-9167-CD00D67B424F}" type="slidenum">
              <a:rPr lang="en-US" altLang="zh-CN"/>
              <a:pPr algn="l">
                <a:defRPr/>
              </a:pPr>
              <a:t>13</a:t>
            </a:fld>
            <a:endParaRPr lang="en-US" altLang="zh-CN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82713" y="397077"/>
            <a:ext cx="7954963" cy="480113"/>
          </a:xfrm>
        </p:spPr>
        <p:txBody>
          <a:bodyPr vert="horz" lIns="91420" tIns="45711" rIns="91420" bIns="45711" rtlCol="0" anchor="t">
            <a:spAutoFit/>
          </a:bodyPr>
          <a:lstStyle/>
          <a:p>
            <a:pPr defTabSz="912813">
              <a:spcBef>
                <a:spcPct val="20000"/>
              </a:spcBef>
              <a:defRPr/>
            </a:pPr>
            <a:r>
              <a:rPr lang="zh-CN" altLang="en-US" sz="2800" dirty="0">
                <a:solidFill>
                  <a:srgbClr val="FF0000"/>
                </a:solidFill>
                <a:latin typeface="宋体" pitchFamily="2" charset="-122"/>
              </a:rPr>
              <a:t>战略规划的四</a:t>
            </a:r>
            <a:r>
              <a:rPr lang="zh-CN" altLang="en-US" sz="2800">
                <a:solidFill>
                  <a:srgbClr val="FF0000"/>
                </a:solidFill>
                <a:latin typeface="宋体" pitchFamily="2" charset="-122"/>
              </a:rPr>
              <a:t>大</a:t>
            </a:r>
            <a:r>
              <a:rPr lang="zh-CN" altLang="en-US" sz="2800" smtClean="0">
                <a:solidFill>
                  <a:srgbClr val="FF0000"/>
                </a:solidFill>
                <a:latin typeface="宋体" pitchFamily="2" charset="-122"/>
              </a:rPr>
              <a:t>支柱</a:t>
            </a:r>
            <a:r>
              <a:rPr lang="en-US" altLang="zh-CN" sz="2800" dirty="0" smtClean="0">
                <a:solidFill>
                  <a:srgbClr val="FF0000"/>
                </a:solidFill>
              </a:rPr>
              <a:t>—</a:t>
            </a:r>
            <a:r>
              <a:rPr lang="en-US" altLang="zh-CN" sz="2800" dirty="0">
                <a:solidFill>
                  <a:srgbClr val="FF0000"/>
                </a:solidFill>
                <a:latin typeface="宋体" pitchFamily="2" charset="-122"/>
              </a:rPr>
              <a:t>4C</a:t>
            </a:r>
            <a:r>
              <a:rPr lang="zh-CN" altLang="en-US" sz="2800" dirty="0">
                <a:solidFill>
                  <a:srgbClr val="FF0000"/>
                </a:solidFill>
                <a:latin typeface="宋体" pitchFamily="2" charset="-122"/>
              </a:rPr>
              <a:t>战略规划框架</a:t>
            </a:r>
          </a:p>
        </p:txBody>
      </p:sp>
      <p:graphicFrame>
        <p:nvGraphicFramePr>
          <p:cNvPr id="10737693" name="Group 29"/>
          <p:cNvGraphicFramePr>
            <a:graphicFrameLocks noGrp="1"/>
          </p:cNvGraphicFramePr>
          <p:nvPr>
            <p:ph idx="1"/>
            <p:extLst/>
          </p:nvPr>
        </p:nvGraphicFramePr>
        <p:xfrm>
          <a:off x="1417574" y="1127063"/>
          <a:ext cx="9860026" cy="5212778"/>
        </p:xfrm>
        <a:graphic>
          <a:graphicData uri="http://schemas.openxmlformats.org/drawingml/2006/table">
            <a:tbl>
              <a:tblPr/>
              <a:tblGrid>
                <a:gridCol w="3288690"/>
                <a:gridCol w="2374381"/>
                <a:gridCol w="4196955"/>
              </a:tblGrid>
              <a:tr h="638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战略设计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要解决的问题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具体内容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</a:tr>
              <a:tr h="1093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知天－－凝聚人心：战略指导思想（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Convergence</a:t>
                      </a: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凭什么来指导我们的思想？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远景（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Vision</a:t>
                      </a: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）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核心价值观（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Core-value</a:t>
                      </a: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）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战略目标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知地－－整合业务链：业务指导原则（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Coordination</a:t>
                      </a: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凭什么来指导我们对业务的安排？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核心业务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增长业务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种子业务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9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知已知彼－－核心业务：创造比较竞争优势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Core business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凭什么获得比较竞争优势？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55600" marR="0" lvl="0" indent="-355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AutoNum type="arabicPeriod"/>
                        <a:tabLst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价值战略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(customer)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355600" marR="0" lvl="0" indent="-355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AutoNum type="arabicPeriod"/>
                        <a:tabLst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竞争战略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(competitive)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8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不战而屈人之兵－－核心竞争力：创造持续竞争优势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Core competence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凭什么获得持续竞争优势？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核心竞争力认定与培育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基于核心竞争力的战略安排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53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4C301-B89C-42D2-B0EA-15D245AA0916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1189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473076"/>
            <a:ext cx="8578850" cy="868363"/>
          </a:xfrm>
        </p:spPr>
        <p:txBody>
          <a:bodyPr/>
          <a:lstStyle/>
          <a:p>
            <a:r>
              <a:rPr lang="zh-CN" altLang="en-US" dirty="0"/>
              <a:t>客户细分线路</a:t>
            </a:r>
            <a:r>
              <a:rPr lang="zh-CN" altLang="en-US" dirty="0" smtClean="0"/>
              <a:t>图</a:t>
            </a:r>
            <a:endParaRPr lang="zh-CN" alt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08213" y="1484314"/>
            <a:ext cx="7632700" cy="4537075"/>
            <a:chOff x="431" y="1525"/>
            <a:chExt cx="4808" cy="2313"/>
          </a:xfrm>
        </p:grpSpPr>
        <p:sp>
          <p:nvSpPr>
            <p:cNvPr id="11893764" name="AutoShape 4"/>
            <p:cNvSpPr>
              <a:spLocks noChangeAspect="1" noChangeArrowheads="1"/>
            </p:cNvSpPr>
            <p:nvPr/>
          </p:nvSpPr>
          <p:spPr bwMode="auto">
            <a:xfrm>
              <a:off x="431" y="1525"/>
              <a:ext cx="4808" cy="2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93765" name="Freeform 5"/>
            <p:cNvSpPr>
              <a:spLocks/>
            </p:cNvSpPr>
            <p:nvPr/>
          </p:nvSpPr>
          <p:spPr bwMode="auto">
            <a:xfrm>
              <a:off x="445" y="1689"/>
              <a:ext cx="4400" cy="1853"/>
            </a:xfrm>
            <a:custGeom>
              <a:avLst/>
              <a:gdLst/>
              <a:ahLst/>
              <a:cxnLst>
                <a:cxn ang="0">
                  <a:pos x="0" y="2119"/>
                </a:cxn>
                <a:cxn ang="0">
                  <a:pos x="401" y="2016"/>
                </a:cxn>
                <a:cxn ang="0">
                  <a:pos x="854" y="1367"/>
                </a:cxn>
                <a:cxn ang="0">
                  <a:pos x="1048" y="1047"/>
                </a:cxn>
                <a:cxn ang="0">
                  <a:pos x="1472" y="391"/>
                </a:cxn>
                <a:cxn ang="0">
                  <a:pos x="1928" y="63"/>
                </a:cxn>
                <a:cxn ang="0">
                  <a:pos x="2440" y="10"/>
                </a:cxn>
              </a:cxnLst>
              <a:rect l="0" t="0" r="r" b="b"/>
              <a:pathLst>
                <a:path w="2440" h="2141">
                  <a:moveTo>
                    <a:pt x="0" y="2119"/>
                  </a:moveTo>
                  <a:cubicBezTo>
                    <a:pt x="66" y="2102"/>
                    <a:pt x="259" y="2141"/>
                    <a:pt x="401" y="2016"/>
                  </a:cubicBezTo>
                  <a:cubicBezTo>
                    <a:pt x="543" y="1891"/>
                    <a:pt x="746" y="1529"/>
                    <a:pt x="854" y="1367"/>
                  </a:cubicBezTo>
                  <a:cubicBezTo>
                    <a:pt x="962" y="1205"/>
                    <a:pt x="945" y="1210"/>
                    <a:pt x="1048" y="1047"/>
                  </a:cubicBezTo>
                  <a:cubicBezTo>
                    <a:pt x="1151" y="884"/>
                    <a:pt x="1325" y="555"/>
                    <a:pt x="1472" y="391"/>
                  </a:cubicBezTo>
                  <a:cubicBezTo>
                    <a:pt x="1619" y="227"/>
                    <a:pt x="1767" y="126"/>
                    <a:pt x="1928" y="63"/>
                  </a:cubicBezTo>
                  <a:cubicBezTo>
                    <a:pt x="2089" y="0"/>
                    <a:pt x="2333" y="21"/>
                    <a:pt x="2440" y="10"/>
                  </a:cubicBez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endParaRPr lang="zh-CN" altLang="en-US"/>
            </a:p>
          </p:txBody>
        </p:sp>
        <p:sp>
          <p:nvSpPr>
            <p:cNvPr id="11893766" name="Rectangle 6"/>
            <p:cNvSpPr>
              <a:spLocks noChangeArrowheads="1"/>
            </p:cNvSpPr>
            <p:nvPr/>
          </p:nvSpPr>
          <p:spPr bwMode="auto">
            <a:xfrm>
              <a:off x="1608" y="2957"/>
              <a:ext cx="15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lvl="1" algn="just"/>
              <a:r>
                <a:rPr lang="zh-CN" altLang="en-US" sz="1600">
                  <a:solidFill>
                    <a:srgbClr val="000000"/>
                  </a:solidFill>
                  <a:latin typeface="华文楷体" pitchFamily="2" charset="-122"/>
                  <a:ea typeface="华文楷体" pitchFamily="2" charset="-122"/>
                </a:rPr>
                <a:t>人文特征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67" name="Rectangle 7"/>
            <p:cNvSpPr>
              <a:spLocks noChangeArrowheads="1"/>
            </p:cNvSpPr>
            <p:nvPr/>
          </p:nvSpPr>
          <p:spPr bwMode="auto">
            <a:xfrm>
              <a:off x="1020" y="3423"/>
              <a:ext cx="152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lvl="1" algn="just"/>
              <a:r>
                <a:rPr lang="zh-CN" altLang="en-US" sz="1600">
                  <a:solidFill>
                    <a:srgbClr val="000000"/>
                  </a:solidFill>
                  <a:latin typeface="华文楷体" pitchFamily="2" charset="-122"/>
                  <a:ea typeface="华文楷体" pitchFamily="2" charset="-122"/>
                </a:rPr>
                <a:t>地域属性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68" name="Rectangle 8"/>
            <p:cNvSpPr>
              <a:spLocks noChangeArrowheads="1"/>
            </p:cNvSpPr>
            <p:nvPr/>
          </p:nvSpPr>
          <p:spPr bwMode="auto">
            <a:xfrm>
              <a:off x="2247" y="2567"/>
              <a:ext cx="152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lvl="1" algn="just"/>
              <a:r>
                <a:rPr lang="zh-CN" altLang="en-US" sz="1600">
                  <a:solidFill>
                    <a:srgbClr val="000000"/>
                  </a:solidFill>
                  <a:latin typeface="华文楷体" pitchFamily="2" charset="-122"/>
                  <a:ea typeface="华文楷体" pitchFamily="2" charset="-122"/>
                </a:rPr>
                <a:t>行为特征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69" name="Rectangle 9"/>
            <p:cNvSpPr>
              <a:spLocks noChangeArrowheads="1"/>
            </p:cNvSpPr>
            <p:nvPr/>
          </p:nvSpPr>
          <p:spPr bwMode="auto">
            <a:xfrm>
              <a:off x="2961" y="2176"/>
              <a:ext cx="15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lvl="1" algn="just"/>
              <a:r>
                <a:rPr lang="zh-CN" altLang="en-US" sz="1600">
                  <a:solidFill>
                    <a:srgbClr val="000000"/>
                  </a:solidFill>
                  <a:latin typeface="华文楷体" pitchFamily="2" charset="-122"/>
                  <a:ea typeface="华文楷体" pitchFamily="2" charset="-122"/>
                </a:rPr>
                <a:t>购买因素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70" name="Rectangle 10"/>
            <p:cNvSpPr>
              <a:spLocks noChangeArrowheads="1"/>
            </p:cNvSpPr>
            <p:nvPr/>
          </p:nvSpPr>
          <p:spPr bwMode="auto">
            <a:xfrm>
              <a:off x="3407" y="1859"/>
              <a:ext cx="152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lvl="1" algn="just"/>
              <a:r>
                <a:rPr lang="zh-CN" altLang="en-US" sz="1600">
                  <a:solidFill>
                    <a:srgbClr val="000000"/>
                  </a:solidFill>
                  <a:latin typeface="华文楷体" pitchFamily="2" charset="-122"/>
                  <a:ea typeface="华文楷体" pitchFamily="2" charset="-122"/>
                </a:rPr>
                <a:t>心理特征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71" name="Rectangle 11"/>
            <p:cNvSpPr>
              <a:spLocks noChangeArrowheads="1"/>
            </p:cNvSpPr>
            <p:nvPr/>
          </p:nvSpPr>
          <p:spPr bwMode="auto">
            <a:xfrm>
              <a:off x="1435" y="3531"/>
              <a:ext cx="1080" cy="3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65112" tIns="32556" rIns="65112" bIns="32556"/>
            <a:lstStyle/>
            <a:p>
              <a:pPr algn="just">
                <a:buSzPts val="900"/>
                <a:buFont typeface="Wingdings" pitchFamily="2" charset="2"/>
                <a:buChar char="l"/>
              </a:pPr>
              <a:r>
                <a:rPr lang="zh-CN" altLang="en-US" sz="160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城市级别</a:t>
              </a:r>
            </a:p>
            <a:p>
              <a:pPr algn="just">
                <a:buSzPts val="900"/>
                <a:buFont typeface="Wingdings" pitchFamily="2" charset="2"/>
                <a:buChar char="l"/>
              </a:pPr>
              <a:r>
                <a:rPr lang="zh-CN" altLang="en-US" sz="160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城乡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72" name="Rectangle 12"/>
            <p:cNvSpPr>
              <a:spLocks noChangeArrowheads="1"/>
            </p:cNvSpPr>
            <p:nvPr/>
          </p:nvSpPr>
          <p:spPr bwMode="auto">
            <a:xfrm>
              <a:off x="2051" y="3047"/>
              <a:ext cx="1640" cy="437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65112" tIns="32556" rIns="65112" bIns="32556"/>
            <a:lstStyle/>
            <a:p>
              <a:pPr algn="just">
                <a:buSzPts val="900"/>
                <a:buFont typeface="Wingdings" pitchFamily="2" charset="2"/>
                <a:buChar char="l"/>
              </a:pPr>
              <a:r>
                <a:rPr lang="zh-CN" altLang="en-US" sz="160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收入</a:t>
              </a:r>
            </a:p>
            <a:p>
              <a:pPr algn="just">
                <a:buSzPts val="900"/>
                <a:buFont typeface="Wingdings" pitchFamily="2" charset="2"/>
                <a:buChar char="l"/>
              </a:pPr>
              <a:r>
                <a:rPr lang="zh-CN" altLang="en-US" sz="160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年龄</a:t>
              </a:r>
            </a:p>
            <a:p>
              <a:pPr algn="just">
                <a:buSzPts val="900"/>
                <a:buFont typeface="Wingdings" pitchFamily="2" charset="2"/>
                <a:buChar char="l"/>
              </a:pPr>
              <a:r>
                <a:rPr lang="zh-CN" altLang="en-US" sz="160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教育程度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73" name="Rectangle 13"/>
            <p:cNvSpPr>
              <a:spLocks noChangeArrowheads="1"/>
            </p:cNvSpPr>
            <p:nvPr/>
          </p:nvSpPr>
          <p:spPr bwMode="auto">
            <a:xfrm>
              <a:off x="2688" y="2696"/>
              <a:ext cx="1993" cy="351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65112" tIns="32556" rIns="65112" bIns="32556"/>
            <a:lstStyle/>
            <a:p>
              <a:pPr algn="just">
                <a:buSzPts val="900"/>
                <a:buFont typeface="Wingdings" pitchFamily="2" charset="2"/>
                <a:buChar char="l"/>
              </a:pPr>
              <a:r>
                <a:rPr lang="zh-CN" altLang="en-US" sz="160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购买品牌</a:t>
              </a:r>
            </a:p>
            <a:p>
              <a:pPr algn="just">
                <a:buSzPts val="900"/>
                <a:buFont typeface="Wingdings" pitchFamily="2" charset="2"/>
                <a:buChar char="l"/>
              </a:pPr>
              <a:r>
                <a:rPr lang="zh-CN" altLang="en-US" sz="160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购买时间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74" name="Rectangle 14"/>
            <p:cNvSpPr>
              <a:spLocks noChangeArrowheads="1"/>
            </p:cNvSpPr>
            <p:nvPr/>
          </p:nvSpPr>
          <p:spPr bwMode="auto">
            <a:xfrm>
              <a:off x="3447" y="2296"/>
              <a:ext cx="1474" cy="250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65112" tIns="32556" rIns="65112" bIns="32556"/>
            <a:lstStyle/>
            <a:p>
              <a:pPr algn="just">
                <a:buSzPts val="900"/>
                <a:buFont typeface="Wingdings" pitchFamily="2" charset="2"/>
                <a:buChar char="l"/>
              </a:pPr>
              <a:r>
                <a:rPr lang="zh-CN" altLang="en-US" sz="160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购买动机</a:t>
              </a:r>
            </a:p>
            <a:p>
              <a:pPr algn="just">
                <a:buSzPts val="900"/>
                <a:buFont typeface="Wingdings" pitchFamily="2" charset="2"/>
                <a:buChar char="l"/>
              </a:pPr>
              <a:r>
                <a:rPr lang="zh-CN" altLang="en-US" sz="160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用途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75" name="Rectangle 15"/>
            <p:cNvSpPr>
              <a:spLocks noChangeArrowheads="1"/>
            </p:cNvSpPr>
            <p:nvPr/>
          </p:nvSpPr>
          <p:spPr bwMode="auto">
            <a:xfrm>
              <a:off x="4059" y="2003"/>
              <a:ext cx="972" cy="338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65112" tIns="32556" rIns="65112" bIns="32556"/>
            <a:lstStyle/>
            <a:p>
              <a:pPr algn="just">
                <a:buSzPts val="900"/>
                <a:buFont typeface="Wingdings" pitchFamily="2" charset="2"/>
                <a:buChar char="l"/>
              </a:pPr>
              <a:r>
                <a:rPr lang="zh-CN" altLang="en-US" sz="160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价值观</a:t>
              </a:r>
            </a:p>
            <a:p>
              <a:pPr algn="just">
                <a:buSzPts val="900"/>
                <a:buFont typeface="Wingdings" pitchFamily="2" charset="2"/>
                <a:buChar char="l"/>
              </a:pPr>
              <a:r>
                <a:rPr lang="zh-CN" altLang="en-US" sz="160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生活态度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76" name="Line 16"/>
            <p:cNvSpPr>
              <a:spLocks noChangeShapeType="1"/>
            </p:cNvSpPr>
            <p:nvPr/>
          </p:nvSpPr>
          <p:spPr bwMode="auto">
            <a:xfrm flipH="1">
              <a:off x="2971" y="1525"/>
              <a:ext cx="0" cy="217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93777" name="Rectangle 17"/>
            <p:cNvSpPr>
              <a:spLocks noChangeArrowheads="1"/>
            </p:cNvSpPr>
            <p:nvPr/>
          </p:nvSpPr>
          <p:spPr bwMode="auto">
            <a:xfrm>
              <a:off x="1141" y="1981"/>
              <a:ext cx="635" cy="13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65112" tIns="32556" rIns="65112" bIns="32556"/>
            <a:lstStyle/>
            <a:p>
              <a:pPr algn="ctr"/>
              <a:r>
                <a:rPr lang="zh-CN" altLang="en-US" sz="1600">
                  <a:solidFill>
                    <a:srgbClr val="000000"/>
                  </a:solidFill>
                  <a:latin typeface="华文楷体" pitchFamily="2" charset="-122"/>
                  <a:ea typeface="华文楷体" pitchFamily="2" charset="-122"/>
                </a:rPr>
                <a:t>外在特征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78" name="Rectangle 18"/>
            <p:cNvSpPr>
              <a:spLocks noChangeArrowheads="1"/>
            </p:cNvSpPr>
            <p:nvPr/>
          </p:nvSpPr>
          <p:spPr bwMode="auto">
            <a:xfrm>
              <a:off x="3638" y="3502"/>
              <a:ext cx="885" cy="13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65112" tIns="32556" rIns="65112" bIns="32556"/>
            <a:lstStyle/>
            <a:p>
              <a:pPr algn="ctr"/>
              <a:r>
                <a:rPr lang="zh-CN" altLang="en-US" sz="1600">
                  <a:solidFill>
                    <a:srgbClr val="000000"/>
                  </a:solidFill>
                  <a:latin typeface="华文楷体" pitchFamily="2" charset="-122"/>
                  <a:ea typeface="华文楷体" pitchFamily="2" charset="-122"/>
                </a:rPr>
                <a:t>内在价值需求</a:t>
              </a:r>
              <a:endParaRPr lang="zh-CN" altLang="en-US" sz="1600">
                <a:ea typeface="宋体" pitchFamily="2" charset="-122"/>
              </a:endParaRPr>
            </a:p>
          </p:txBody>
        </p:sp>
        <p:sp>
          <p:nvSpPr>
            <p:cNvPr id="11893779" name="Line 19"/>
            <p:cNvSpPr>
              <a:spLocks noChangeShapeType="1"/>
            </p:cNvSpPr>
            <p:nvPr/>
          </p:nvSpPr>
          <p:spPr bwMode="auto">
            <a:xfrm>
              <a:off x="3016" y="3385"/>
              <a:ext cx="20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93780" name="Line 20"/>
            <p:cNvSpPr>
              <a:spLocks noChangeShapeType="1"/>
            </p:cNvSpPr>
            <p:nvPr/>
          </p:nvSpPr>
          <p:spPr bwMode="auto">
            <a:xfrm flipH="1">
              <a:off x="748" y="1752"/>
              <a:ext cx="217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893781" name="Rectangle 21"/>
          <p:cNvSpPr>
            <a:spLocks noChangeArrowheads="1"/>
          </p:cNvSpPr>
          <p:nvPr/>
        </p:nvSpPr>
        <p:spPr bwMode="auto">
          <a:xfrm>
            <a:off x="4727575" y="6092825"/>
            <a:ext cx="5493812" cy="369332"/>
          </a:xfrm>
          <a:prstGeom prst="rect">
            <a:avLst/>
          </a:prstGeom>
          <a:noFill/>
          <a:ln w="57150" cmpd="thickThin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ea typeface="宋体" pitchFamily="2" charset="-122"/>
              </a:rPr>
              <a:t>划分方法：按外在特征划分、按内在价值需求划分；</a:t>
            </a:r>
          </a:p>
        </p:txBody>
      </p:sp>
    </p:spTree>
    <p:extLst>
      <p:ext uri="{BB962C8B-B14F-4D97-AF65-F5344CB8AC3E}">
        <p14:creationId xmlns:p14="http://schemas.microsoft.com/office/powerpoint/2010/main" val="120569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1793" y="404664"/>
            <a:ext cx="10960607" cy="1111250"/>
          </a:xfrm>
          <a:gradFill rotWithShape="1">
            <a:gsLst>
              <a:gs pos="0">
                <a:srgbClr val="339966">
                  <a:gamma/>
                  <a:shade val="46275"/>
                  <a:invGamma/>
                </a:srgbClr>
              </a:gs>
              <a:gs pos="50000">
                <a:srgbClr val="339966">
                  <a:alpha val="88000"/>
                </a:srgbClr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/>
        </p:spPr>
        <p:txBody>
          <a:bodyPr/>
          <a:lstStyle/>
          <a:p>
            <a:pPr algn="ctr"/>
            <a:r>
              <a:rPr lang="zh-CN" altLang="en-US" sz="3200" dirty="0"/>
              <a:t>凝练核心竞争力</a:t>
            </a:r>
            <a:r>
              <a:rPr lang="en-US" altLang="zh-CN" sz="3200" dirty="0">
                <a:latin typeface="Arial"/>
              </a:rPr>
              <a:t>——</a:t>
            </a:r>
            <a:r>
              <a:rPr lang="zh-CN" altLang="en-US" sz="3200" dirty="0"/>
              <a:t>打造独特客户价值</a:t>
            </a:r>
            <a:br>
              <a:rPr lang="zh-CN" altLang="en-US" sz="3200" dirty="0"/>
            </a:br>
            <a:r>
              <a:rPr lang="zh-CN" altLang="en-US" sz="3200" dirty="0"/>
              <a:t>（不战而屈人之兵）</a:t>
            </a:r>
          </a:p>
        </p:txBody>
      </p:sp>
      <p:pic>
        <p:nvPicPr>
          <p:cNvPr id="311300" name="Picture 4" descr="图片1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21793" y="1916833"/>
            <a:ext cx="6367774" cy="4041775"/>
          </a:xfrm>
          <a:prstGeom prst="rect">
            <a:avLst/>
          </a:prstGeom>
          <a:noFill/>
        </p:spPr>
      </p:pic>
      <p:pic>
        <p:nvPicPr>
          <p:cNvPr id="311301" name="Picture 5" descr="图片1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76120" y="1916833"/>
            <a:ext cx="4406280" cy="4033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788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Zion Consulting Confidential</a:t>
            </a:r>
          </a:p>
        </p:txBody>
      </p:sp>
      <p:pic>
        <p:nvPicPr>
          <p:cNvPr id="312324" name="Picture 4" descr="图片1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1104" y="231775"/>
            <a:ext cx="11387327" cy="6248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893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50" name="Picture 6" descr="图片1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0416" y="265112"/>
            <a:ext cx="7900416" cy="6424635"/>
          </a:xfrm>
          <a:prstGeom prst="rect">
            <a:avLst/>
          </a:prstGeom>
          <a:noFill/>
        </p:spPr>
      </p:pic>
      <p:pic>
        <p:nvPicPr>
          <p:cNvPr id="313351" name="Picture 7" descr="图片1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0940" y="265111"/>
            <a:ext cx="3591876" cy="64246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117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354553" y="2124919"/>
            <a:ext cx="10104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b="1" dirty="0" smtClean="0">
                <a:latin typeface="微软雅黑" panose="020B0503020204020204" charset="-122"/>
                <a:ea typeface="微软雅黑" panose="020B0503020204020204" charset="-122"/>
              </a:rPr>
              <a:t>狄克先生的翻身仗</a:t>
            </a:r>
            <a:endParaRPr lang="en-US" altLang="zh-CN" sz="80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梯形 4"/>
          <p:cNvSpPr/>
          <p:nvPr/>
        </p:nvSpPr>
        <p:spPr>
          <a:xfrm>
            <a:off x="5810639" y="4567363"/>
            <a:ext cx="1236371" cy="1254483"/>
          </a:xfrm>
          <a:custGeom>
            <a:avLst/>
            <a:gdLst>
              <a:gd name="connsiteX0" fmla="*/ 0 w 1648495"/>
              <a:gd name="connsiteY0" fmla="*/ 1532586 h 1532586"/>
              <a:gd name="connsiteX1" fmla="*/ 0 w 1648495"/>
              <a:gd name="connsiteY1" fmla="*/ 0 h 1532586"/>
              <a:gd name="connsiteX2" fmla="*/ 1648495 w 1648495"/>
              <a:gd name="connsiteY2" fmla="*/ 0 h 1532586"/>
              <a:gd name="connsiteX3" fmla="*/ 1648495 w 1648495"/>
              <a:gd name="connsiteY3" fmla="*/ 1532586 h 1532586"/>
              <a:gd name="connsiteX4" fmla="*/ 0 w 1648495"/>
              <a:gd name="connsiteY4" fmla="*/ 1532586 h 1532586"/>
              <a:gd name="connsiteX0" fmla="*/ 0 w 1648495"/>
              <a:gd name="connsiteY0" fmla="*/ 1686853 h 1686853"/>
              <a:gd name="connsiteX1" fmla="*/ 0 w 1648495"/>
              <a:gd name="connsiteY1" fmla="*/ 154267 h 1686853"/>
              <a:gd name="connsiteX2" fmla="*/ 899281 w 1648495"/>
              <a:gd name="connsiteY2" fmla="*/ 0 h 1686853"/>
              <a:gd name="connsiteX3" fmla="*/ 1648495 w 1648495"/>
              <a:gd name="connsiteY3" fmla="*/ 154267 h 1686853"/>
              <a:gd name="connsiteX4" fmla="*/ 1648495 w 1648495"/>
              <a:gd name="connsiteY4" fmla="*/ 1686853 h 1686853"/>
              <a:gd name="connsiteX5" fmla="*/ 0 w 1648495"/>
              <a:gd name="connsiteY5" fmla="*/ 1686853 h 1686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48495" h="1686853">
                <a:moveTo>
                  <a:pt x="0" y="1686853"/>
                </a:moveTo>
                <a:lnTo>
                  <a:pt x="0" y="154267"/>
                </a:lnTo>
                <a:cubicBezTo>
                  <a:pt x="263317" y="152540"/>
                  <a:pt x="635964" y="1727"/>
                  <a:pt x="899281" y="0"/>
                </a:cubicBezTo>
                <a:lnTo>
                  <a:pt x="1648495" y="154267"/>
                </a:lnTo>
                <a:lnTo>
                  <a:pt x="1648495" y="1686853"/>
                </a:lnTo>
                <a:lnTo>
                  <a:pt x="0" y="168685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圆角矩形 5"/>
          <p:cNvSpPr/>
          <p:nvPr/>
        </p:nvSpPr>
        <p:spPr>
          <a:xfrm>
            <a:off x="6759673" y="4639599"/>
            <a:ext cx="338071" cy="1236371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圆角矩形 6"/>
          <p:cNvSpPr/>
          <p:nvPr/>
        </p:nvSpPr>
        <p:spPr>
          <a:xfrm>
            <a:off x="5758731" y="4639599"/>
            <a:ext cx="338071" cy="1236371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矩形 14"/>
          <p:cNvSpPr/>
          <p:nvPr/>
        </p:nvSpPr>
        <p:spPr>
          <a:xfrm>
            <a:off x="6281612" y="4628940"/>
            <a:ext cx="260753" cy="992688"/>
          </a:xfrm>
          <a:custGeom>
            <a:avLst/>
            <a:gdLst>
              <a:gd name="connsiteX0" fmla="*/ 0 w 347671"/>
              <a:gd name="connsiteY0" fmla="*/ 0 h 1120462"/>
              <a:gd name="connsiteX1" fmla="*/ 347671 w 347671"/>
              <a:gd name="connsiteY1" fmla="*/ 0 h 1120462"/>
              <a:gd name="connsiteX2" fmla="*/ 347671 w 347671"/>
              <a:gd name="connsiteY2" fmla="*/ 1120462 h 1120462"/>
              <a:gd name="connsiteX3" fmla="*/ 0 w 347671"/>
              <a:gd name="connsiteY3" fmla="*/ 1120462 h 1120462"/>
              <a:gd name="connsiteX4" fmla="*/ 0 w 347671"/>
              <a:gd name="connsiteY4" fmla="*/ 0 h 1120462"/>
              <a:gd name="connsiteX0" fmla="*/ 69574 w 347671"/>
              <a:gd name="connsiteY0" fmla="*/ 19878 h 1120462"/>
              <a:gd name="connsiteX1" fmla="*/ 347671 w 347671"/>
              <a:gd name="connsiteY1" fmla="*/ 0 h 1120462"/>
              <a:gd name="connsiteX2" fmla="*/ 347671 w 347671"/>
              <a:gd name="connsiteY2" fmla="*/ 1120462 h 1120462"/>
              <a:gd name="connsiteX3" fmla="*/ 0 w 347671"/>
              <a:gd name="connsiteY3" fmla="*/ 1120462 h 1120462"/>
              <a:gd name="connsiteX4" fmla="*/ 69574 w 347671"/>
              <a:gd name="connsiteY4" fmla="*/ 19878 h 1120462"/>
              <a:gd name="connsiteX0" fmla="*/ 69574 w 347671"/>
              <a:gd name="connsiteY0" fmla="*/ 9938 h 1110522"/>
              <a:gd name="connsiteX1" fmla="*/ 258218 w 347671"/>
              <a:gd name="connsiteY1" fmla="*/ 0 h 1110522"/>
              <a:gd name="connsiteX2" fmla="*/ 347671 w 347671"/>
              <a:gd name="connsiteY2" fmla="*/ 1110522 h 1110522"/>
              <a:gd name="connsiteX3" fmla="*/ 0 w 347671"/>
              <a:gd name="connsiteY3" fmla="*/ 1110522 h 1110522"/>
              <a:gd name="connsiteX4" fmla="*/ 69574 w 347671"/>
              <a:gd name="connsiteY4" fmla="*/ 9938 h 1110522"/>
              <a:gd name="connsiteX0" fmla="*/ 69574 w 347671"/>
              <a:gd name="connsiteY0" fmla="*/ 9938 h 1110522"/>
              <a:gd name="connsiteX1" fmla="*/ 258218 w 347671"/>
              <a:gd name="connsiteY1" fmla="*/ 0 h 1110522"/>
              <a:gd name="connsiteX2" fmla="*/ 347671 w 347671"/>
              <a:gd name="connsiteY2" fmla="*/ 1110522 h 1110522"/>
              <a:gd name="connsiteX3" fmla="*/ 161988 w 347671"/>
              <a:gd name="connsiteY3" fmla="*/ 1108002 h 1110522"/>
              <a:gd name="connsiteX4" fmla="*/ 0 w 347671"/>
              <a:gd name="connsiteY4" fmla="*/ 1110522 h 1110522"/>
              <a:gd name="connsiteX5" fmla="*/ 69574 w 347671"/>
              <a:gd name="connsiteY5" fmla="*/ 9938 h 1110522"/>
              <a:gd name="connsiteX0" fmla="*/ 69574 w 347671"/>
              <a:gd name="connsiteY0" fmla="*/ 9938 h 1227271"/>
              <a:gd name="connsiteX1" fmla="*/ 258218 w 347671"/>
              <a:gd name="connsiteY1" fmla="*/ 0 h 1227271"/>
              <a:gd name="connsiteX2" fmla="*/ 347671 w 347671"/>
              <a:gd name="connsiteY2" fmla="*/ 1110522 h 1227271"/>
              <a:gd name="connsiteX3" fmla="*/ 171927 w 347671"/>
              <a:gd name="connsiteY3" fmla="*/ 1227271 h 1227271"/>
              <a:gd name="connsiteX4" fmla="*/ 0 w 347671"/>
              <a:gd name="connsiteY4" fmla="*/ 1110522 h 1227271"/>
              <a:gd name="connsiteX5" fmla="*/ 69574 w 347671"/>
              <a:gd name="connsiteY5" fmla="*/ 9938 h 1227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671" h="1227271">
                <a:moveTo>
                  <a:pt x="69574" y="9938"/>
                </a:moveTo>
                <a:lnTo>
                  <a:pt x="258218" y="0"/>
                </a:lnTo>
                <a:lnTo>
                  <a:pt x="347671" y="1110522"/>
                </a:lnTo>
                <a:lnTo>
                  <a:pt x="171927" y="1227271"/>
                </a:lnTo>
                <a:lnTo>
                  <a:pt x="0" y="1110522"/>
                </a:lnTo>
                <a:lnTo>
                  <a:pt x="69574" y="99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圆角矩形 8"/>
          <p:cNvSpPr/>
          <p:nvPr/>
        </p:nvSpPr>
        <p:spPr>
          <a:xfrm>
            <a:off x="6029227" y="5621629"/>
            <a:ext cx="399392" cy="1236371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圆角矩形 9"/>
          <p:cNvSpPr/>
          <p:nvPr/>
        </p:nvSpPr>
        <p:spPr>
          <a:xfrm>
            <a:off x="6439752" y="5621629"/>
            <a:ext cx="399392" cy="1236371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椭圆 10"/>
          <p:cNvSpPr/>
          <p:nvPr/>
        </p:nvSpPr>
        <p:spPr>
          <a:xfrm>
            <a:off x="5984502" y="3759616"/>
            <a:ext cx="869324" cy="8693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111246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梯形 4"/>
          <p:cNvSpPr/>
          <p:nvPr/>
        </p:nvSpPr>
        <p:spPr>
          <a:xfrm>
            <a:off x="2847306" y="2750655"/>
            <a:ext cx="1236371" cy="1254483"/>
          </a:xfrm>
          <a:custGeom>
            <a:avLst/>
            <a:gdLst>
              <a:gd name="connsiteX0" fmla="*/ 0 w 1648495"/>
              <a:gd name="connsiteY0" fmla="*/ 1532586 h 1532586"/>
              <a:gd name="connsiteX1" fmla="*/ 0 w 1648495"/>
              <a:gd name="connsiteY1" fmla="*/ 0 h 1532586"/>
              <a:gd name="connsiteX2" fmla="*/ 1648495 w 1648495"/>
              <a:gd name="connsiteY2" fmla="*/ 0 h 1532586"/>
              <a:gd name="connsiteX3" fmla="*/ 1648495 w 1648495"/>
              <a:gd name="connsiteY3" fmla="*/ 1532586 h 1532586"/>
              <a:gd name="connsiteX4" fmla="*/ 0 w 1648495"/>
              <a:gd name="connsiteY4" fmla="*/ 1532586 h 1532586"/>
              <a:gd name="connsiteX0" fmla="*/ 0 w 1648495"/>
              <a:gd name="connsiteY0" fmla="*/ 1686853 h 1686853"/>
              <a:gd name="connsiteX1" fmla="*/ 0 w 1648495"/>
              <a:gd name="connsiteY1" fmla="*/ 154267 h 1686853"/>
              <a:gd name="connsiteX2" fmla="*/ 899281 w 1648495"/>
              <a:gd name="connsiteY2" fmla="*/ 0 h 1686853"/>
              <a:gd name="connsiteX3" fmla="*/ 1648495 w 1648495"/>
              <a:gd name="connsiteY3" fmla="*/ 154267 h 1686853"/>
              <a:gd name="connsiteX4" fmla="*/ 1648495 w 1648495"/>
              <a:gd name="connsiteY4" fmla="*/ 1686853 h 1686853"/>
              <a:gd name="connsiteX5" fmla="*/ 0 w 1648495"/>
              <a:gd name="connsiteY5" fmla="*/ 1686853 h 1686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48495" h="1686853">
                <a:moveTo>
                  <a:pt x="0" y="1686853"/>
                </a:moveTo>
                <a:lnTo>
                  <a:pt x="0" y="154267"/>
                </a:lnTo>
                <a:cubicBezTo>
                  <a:pt x="263317" y="152540"/>
                  <a:pt x="635964" y="1727"/>
                  <a:pt x="899281" y="0"/>
                </a:cubicBezTo>
                <a:lnTo>
                  <a:pt x="1648495" y="154267"/>
                </a:lnTo>
                <a:lnTo>
                  <a:pt x="1648495" y="1686853"/>
                </a:lnTo>
                <a:lnTo>
                  <a:pt x="0" y="168685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圆角矩形 4"/>
          <p:cNvSpPr/>
          <p:nvPr/>
        </p:nvSpPr>
        <p:spPr>
          <a:xfrm>
            <a:off x="3796340" y="2822891"/>
            <a:ext cx="338071" cy="1236371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圆角矩形 5"/>
          <p:cNvSpPr/>
          <p:nvPr/>
        </p:nvSpPr>
        <p:spPr>
          <a:xfrm>
            <a:off x="2795398" y="2822891"/>
            <a:ext cx="338071" cy="1236371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矩形 14"/>
          <p:cNvSpPr/>
          <p:nvPr/>
        </p:nvSpPr>
        <p:spPr>
          <a:xfrm>
            <a:off x="3318279" y="2812232"/>
            <a:ext cx="260753" cy="992688"/>
          </a:xfrm>
          <a:custGeom>
            <a:avLst/>
            <a:gdLst>
              <a:gd name="connsiteX0" fmla="*/ 0 w 347671"/>
              <a:gd name="connsiteY0" fmla="*/ 0 h 1120462"/>
              <a:gd name="connsiteX1" fmla="*/ 347671 w 347671"/>
              <a:gd name="connsiteY1" fmla="*/ 0 h 1120462"/>
              <a:gd name="connsiteX2" fmla="*/ 347671 w 347671"/>
              <a:gd name="connsiteY2" fmla="*/ 1120462 h 1120462"/>
              <a:gd name="connsiteX3" fmla="*/ 0 w 347671"/>
              <a:gd name="connsiteY3" fmla="*/ 1120462 h 1120462"/>
              <a:gd name="connsiteX4" fmla="*/ 0 w 347671"/>
              <a:gd name="connsiteY4" fmla="*/ 0 h 1120462"/>
              <a:gd name="connsiteX0" fmla="*/ 69574 w 347671"/>
              <a:gd name="connsiteY0" fmla="*/ 19878 h 1120462"/>
              <a:gd name="connsiteX1" fmla="*/ 347671 w 347671"/>
              <a:gd name="connsiteY1" fmla="*/ 0 h 1120462"/>
              <a:gd name="connsiteX2" fmla="*/ 347671 w 347671"/>
              <a:gd name="connsiteY2" fmla="*/ 1120462 h 1120462"/>
              <a:gd name="connsiteX3" fmla="*/ 0 w 347671"/>
              <a:gd name="connsiteY3" fmla="*/ 1120462 h 1120462"/>
              <a:gd name="connsiteX4" fmla="*/ 69574 w 347671"/>
              <a:gd name="connsiteY4" fmla="*/ 19878 h 1120462"/>
              <a:gd name="connsiteX0" fmla="*/ 69574 w 347671"/>
              <a:gd name="connsiteY0" fmla="*/ 9938 h 1110522"/>
              <a:gd name="connsiteX1" fmla="*/ 258218 w 347671"/>
              <a:gd name="connsiteY1" fmla="*/ 0 h 1110522"/>
              <a:gd name="connsiteX2" fmla="*/ 347671 w 347671"/>
              <a:gd name="connsiteY2" fmla="*/ 1110522 h 1110522"/>
              <a:gd name="connsiteX3" fmla="*/ 0 w 347671"/>
              <a:gd name="connsiteY3" fmla="*/ 1110522 h 1110522"/>
              <a:gd name="connsiteX4" fmla="*/ 69574 w 347671"/>
              <a:gd name="connsiteY4" fmla="*/ 9938 h 1110522"/>
              <a:gd name="connsiteX0" fmla="*/ 69574 w 347671"/>
              <a:gd name="connsiteY0" fmla="*/ 9938 h 1110522"/>
              <a:gd name="connsiteX1" fmla="*/ 258218 w 347671"/>
              <a:gd name="connsiteY1" fmla="*/ 0 h 1110522"/>
              <a:gd name="connsiteX2" fmla="*/ 347671 w 347671"/>
              <a:gd name="connsiteY2" fmla="*/ 1110522 h 1110522"/>
              <a:gd name="connsiteX3" fmla="*/ 161988 w 347671"/>
              <a:gd name="connsiteY3" fmla="*/ 1108002 h 1110522"/>
              <a:gd name="connsiteX4" fmla="*/ 0 w 347671"/>
              <a:gd name="connsiteY4" fmla="*/ 1110522 h 1110522"/>
              <a:gd name="connsiteX5" fmla="*/ 69574 w 347671"/>
              <a:gd name="connsiteY5" fmla="*/ 9938 h 1110522"/>
              <a:gd name="connsiteX0" fmla="*/ 69574 w 347671"/>
              <a:gd name="connsiteY0" fmla="*/ 9938 h 1227271"/>
              <a:gd name="connsiteX1" fmla="*/ 258218 w 347671"/>
              <a:gd name="connsiteY1" fmla="*/ 0 h 1227271"/>
              <a:gd name="connsiteX2" fmla="*/ 347671 w 347671"/>
              <a:gd name="connsiteY2" fmla="*/ 1110522 h 1227271"/>
              <a:gd name="connsiteX3" fmla="*/ 171927 w 347671"/>
              <a:gd name="connsiteY3" fmla="*/ 1227271 h 1227271"/>
              <a:gd name="connsiteX4" fmla="*/ 0 w 347671"/>
              <a:gd name="connsiteY4" fmla="*/ 1110522 h 1227271"/>
              <a:gd name="connsiteX5" fmla="*/ 69574 w 347671"/>
              <a:gd name="connsiteY5" fmla="*/ 9938 h 1227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671" h="1227271">
                <a:moveTo>
                  <a:pt x="69574" y="9938"/>
                </a:moveTo>
                <a:lnTo>
                  <a:pt x="258218" y="0"/>
                </a:lnTo>
                <a:lnTo>
                  <a:pt x="347671" y="1110522"/>
                </a:lnTo>
                <a:lnTo>
                  <a:pt x="171927" y="1227271"/>
                </a:lnTo>
                <a:lnTo>
                  <a:pt x="0" y="1110522"/>
                </a:lnTo>
                <a:lnTo>
                  <a:pt x="69574" y="99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圆角矩形 7"/>
          <p:cNvSpPr/>
          <p:nvPr/>
        </p:nvSpPr>
        <p:spPr>
          <a:xfrm>
            <a:off x="3065894" y="3804921"/>
            <a:ext cx="399392" cy="1236371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圆角矩形 8"/>
          <p:cNvSpPr/>
          <p:nvPr/>
        </p:nvSpPr>
        <p:spPr>
          <a:xfrm>
            <a:off x="3476419" y="3804921"/>
            <a:ext cx="399392" cy="1236371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椭圆 9"/>
          <p:cNvSpPr/>
          <p:nvPr/>
        </p:nvSpPr>
        <p:spPr>
          <a:xfrm>
            <a:off x="3021169" y="1942908"/>
            <a:ext cx="869324" cy="8693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矩形 10"/>
          <p:cNvSpPr/>
          <p:nvPr/>
        </p:nvSpPr>
        <p:spPr>
          <a:xfrm>
            <a:off x="4844469" y="2719954"/>
            <a:ext cx="29546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rPr>
              <a:t>狄克， </a:t>
            </a:r>
            <a:endParaRPr lang="en-US" altLang="zh-CN" sz="3600" dirty="0">
              <a:solidFill>
                <a:schemeClr val="tx1">
                  <a:lumMod val="95000"/>
                  <a:lumOff val="5000"/>
                </a:schemeClr>
              </a:solidFill>
              <a:latin typeface="方正正黑简体" panose="02000000000000000000" pitchFamily="2" charset="-122"/>
              <a:ea typeface="方正正黑简体" panose="02000000000000000000" pitchFamily="2" charset="-122"/>
            </a:endParaRPr>
          </a:p>
          <a:p>
            <a:r>
              <a:rPr lang="zh-CN" alt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rPr>
              <a:t>是怎么做呢？</a:t>
            </a:r>
            <a:endParaRPr lang="en-US" altLang="zh-CN" sz="3600" dirty="0">
              <a:solidFill>
                <a:schemeClr val="tx1">
                  <a:lumMod val="95000"/>
                  <a:lumOff val="5000"/>
                </a:schemeClr>
              </a:solidFill>
              <a:latin typeface="方正正黑简体" panose="02000000000000000000" pitchFamily="2" charset="-122"/>
              <a:ea typeface="方正正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089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75" b="15343"/>
          <a:stretch/>
        </p:blipFill>
        <p:spPr>
          <a:xfrm>
            <a:off x="435875" y="1170376"/>
            <a:ext cx="2735167" cy="303121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0" y="319188"/>
            <a:ext cx="12192000" cy="498351"/>
          </a:xfrm>
          <a:prstGeom prst="rect">
            <a:avLst/>
          </a:prstGeom>
          <a:solidFill>
            <a:schemeClr val="bg1">
              <a:lumMod val="75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endParaRPr kumimoji="1" lang="zh-CN" altLang="en-US"/>
          </a:p>
        </p:txBody>
      </p:sp>
      <p:sp>
        <p:nvSpPr>
          <p:cNvPr id="10243" name="日期占位符 5"/>
          <p:cNvSpPr>
            <a:spLocks noGrp="1"/>
          </p:cNvSpPr>
          <p:nvPr>
            <p:ph type="dt" sz="half" idx="10"/>
          </p:nvPr>
        </p:nvSpPr>
        <p:spPr>
          <a:xfrm>
            <a:off x="8458200" y="6553200"/>
            <a:ext cx="2133600" cy="4762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53654A6F-B33B-457C-A886-41A3C1030815}" type="datetime1">
              <a:rPr lang="zh-CN" altLang="en-US">
                <a:solidFill>
                  <a:srgbClr val="000000"/>
                </a:solidFill>
              </a:rPr>
              <a:pPr algn="r">
                <a:defRPr/>
              </a:pPr>
              <a:t>2018/10/15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242" name="灯片编号占位符 4"/>
          <p:cNvSpPr>
            <a:spLocks noGrp="1"/>
          </p:cNvSpPr>
          <p:nvPr>
            <p:ph type="sldNum" sz="quarter" idx="4294967295"/>
          </p:nvPr>
        </p:nvSpPr>
        <p:spPr>
          <a:xfrm>
            <a:off x="4648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B46BEFB9-65AD-42FB-A889-A23020F2DDE6}" type="slidenum">
              <a:rPr lang="zh-CN" altLang="en-US">
                <a:solidFill>
                  <a:srgbClr val="000000"/>
                </a:solidFill>
              </a:rPr>
              <a:pPr algn="ctr">
                <a:defRPr/>
              </a:pPr>
              <a:t>2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367986" y="4313039"/>
            <a:ext cx="3107816" cy="22401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隶书" pitchFamily="49" charset="-122"/>
                <a:ea typeface="隶书" pitchFamily="49" charset="-122"/>
              </a:defRPr>
            </a:lvl9pPr>
          </a:lstStyle>
          <a:p>
            <a:pPr eaLnBrk="1" hangingPunct="1">
              <a:lnSpc>
                <a:spcPts val="2100"/>
              </a:lnSpc>
            </a:pPr>
            <a:r>
              <a:rPr lang="zh-CN" altLang="zh-CN" sz="1600" dirty="0">
                <a:solidFill>
                  <a:srgbClr val="000000"/>
                </a:solidFill>
              </a:rPr>
              <a:t>张</a:t>
            </a:r>
            <a:r>
              <a:rPr lang="en-US" altLang="zh-CN" sz="1600" dirty="0">
                <a:solidFill>
                  <a:srgbClr val="000000"/>
                </a:solidFill>
              </a:rPr>
              <a:t>  </a:t>
            </a:r>
            <a:r>
              <a:rPr lang="zh-CN" altLang="zh-CN" sz="1600" dirty="0">
                <a:solidFill>
                  <a:srgbClr val="000000"/>
                </a:solidFill>
              </a:rPr>
              <a:t>翔</a:t>
            </a:r>
            <a:r>
              <a:rPr lang="en-US" altLang="zh-CN" sz="1600" dirty="0">
                <a:solidFill>
                  <a:srgbClr val="000000"/>
                </a:solidFill>
              </a:rPr>
              <a:t>  </a:t>
            </a:r>
            <a:r>
              <a:rPr lang="zh-CN" altLang="en-US" sz="1600" dirty="0">
                <a:solidFill>
                  <a:srgbClr val="000000"/>
                </a:solidFill>
              </a:rPr>
              <a:t>资深战略与组织效能专家</a:t>
            </a:r>
            <a:endParaRPr lang="en-US" altLang="zh-CN" sz="1200" dirty="0">
              <a:solidFill>
                <a:srgbClr val="000000"/>
              </a:solidFill>
            </a:endParaRPr>
          </a:p>
          <a:p>
            <a:pPr eaLnBrk="1" hangingPunct="1">
              <a:lnSpc>
                <a:spcPts val="2100"/>
              </a:lnSpc>
            </a:pPr>
            <a:r>
              <a:rPr lang="zh-CN" altLang="en-US" sz="1600" dirty="0">
                <a:solidFill>
                  <a:srgbClr val="000000"/>
                </a:solidFill>
              </a:rPr>
              <a:t>中义神州、神州翔阳教育董事长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eaLnBrk="1" hangingPunct="1">
              <a:lnSpc>
                <a:spcPts val="2100"/>
              </a:lnSpc>
            </a:pPr>
            <a:r>
              <a:rPr lang="zh-CN" altLang="en-US" sz="1600" dirty="0">
                <a:solidFill>
                  <a:srgbClr val="000000"/>
                </a:solidFill>
              </a:rPr>
              <a:t>清华北大南大总裁班特聘培训师</a:t>
            </a:r>
          </a:p>
          <a:p>
            <a:pPr eaLnBrk="1" hangingPunct="1">
              <a:lnSpc>
                <a:spcPts val="2100"/>
              </a:lnSpc>
            </a:pPr>
            <a:r>
              <a:rPr lang="zh-CN" altLang="en-US" sz="1600" dirty="0">
                <a:solidFill>
                  <a:srgbClr val="000000"/>
                </a:solidFill>
              </a:rPr>
              <a:t>发改委企业建设工程特聘专家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eaLnBrk="1" hangingPunct="1">
              <a:lnSpc>
                <a:spcPts val="2100"/>
              </a:lnSpc>
            </a:pPr>
            <a:r>
              <a:rPr lang="zh-CN" altLang="en-US" sz="1600" dirty="0">
                <a:solidFill>
                  <a:srgbClr val="000000"/>
                </a:solidFill>
              </a:rPr>
              <a:t>蒙代尔国际企业家大学特聘教授</a:t>
            </a:r>
          </a:p>
          <a:p>
            <a:pPr eaLnBrk="1" hangingPunct="1">
              <a:lnSpc>
                <a:spcPts val="2100"/>
              </a:lnSpc>
            </a:pPr>
            <a:r>
              <a:rPr lang="zh-CN" altLang="en-US" sz="1600" dirty="0">
                <a:solidFill>
                  <a:srgbClr val="000000"/>
                </a:solidFill>
              </a:rPr>
              <a:t>华元汇资本战略合伙人</a:t>
            </a:r>
          </a:p>
          <a:p>
            <a:pPr eaLnBrk="1" hangingPunct="1">
              <a:lnSpc>
                <a:spcPts val="2100"/>
              </a:lnSpc>
            </a:pPr>
            <a:r>
              <a:rPr lang="zh-CN" altLang="en-US" sz="1600" dirty="0">
                <a:solidFill>
                  <a:srgbClr val="000000"/>
                </a:solidFill>
              </a:rPr>
              <a:t>慧林私董会发起人、首席教练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eaLnBrk="1" hangingPunct="1">
              <a:lnSpc>
                <a:spcPts val="2100"/>
              </a:lnSpc>
            </a:pPr>
            <a:r>
              <a:rPr lang="zh-CN" altLang="en-US" sz="1600" dirty="0">
                <a:solidFill>
                  <a:srgbClr val="000000"/>
                </a:solidFill>
              </a:rPr>
              <a:t>士别三日在线教育平台创始人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eaLnBrk="1" fontAlgn="base" hangingPunct="1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</a:pPr>
            <a:endParaRPr lang="zh-CN" altLang="zh-CN" sz="1200" dirty="0">
              <a:solidFill>
                <a:srgbClr val="000000"/>
              </a:solidFill>
            </a:endParaRP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3850025" y="1142260"/>
            <a:ext cx="7796156" cy="54171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lnSpc>
                <a:spcPts val="202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    张翔老师曾任外资企业、大型民营企业、专业咨询集团的重要管理职位，为三千余家企业进行过专业培训，曾为亚洲博鳌论坛年会、国务院军转办、国资委、工信部、全国工商联提供高端培训服务，同时受邀为蒙代尔国际企业家大学、英皇国际商学院、清华、北大、南大高端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MBA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EMBA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、总裁班常年授课。曾著有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执行真经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执行标准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。</a:t>
            </a:r>
          </a:p>
          <a:p>
            <a:pPr fontAlgn="base">
              <a:lnSpc>
                <a:spcPts val="202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    张翔老师除了在全国各大城市召开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公益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TTT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训练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企业核心团队管理突破特训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总裁班、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文化领导力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等大型公开课外，还深入企业进行内部训练和辅导咨询，他的培训幽默激情、妙趣横生，深受企业家和学员赞誉。特别是他的执行、营销、企业文化、管理运营的实战训练课，讲解亲切生动、分析透彻发人深省，被业界喻为“中国组织效能训练第一人”。</a:t>
            </a:r>
          </a:p>
          <a:p>
            <a:pPr fontAlgn="base">
              <a:lnSpc>
                <a:spcPts val="202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    张老师曾服务过中国农业银行、中国南方航空、花旗银行、励展博览集团、中国银行、中国电信、康宝莱（中国）、山特维克、北分麦哈克、约翰克莱鼎铭密封、太平洋保险、大自然地板、中国远洲集团、北京联东投资、神州数码、北京西贝餐饮、贵州卫视、贵航集团、安泰科技、新京报、康洁橱柜、泛博科技等近二千余家企业，主持过中沙石化企业文化项目、河北泰华集团、河北同业集团、河北冠华集团、大唐财富等十余个企业战略运营咨询项目。</a:t>
            </a:r>
          </a:p>
          <a:p>
            <a:pPr fontAlgn="base">
              <a:lnSpc>
                <a:spcPts val="202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    经典课程包括：、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团队执行力训练营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卓越领导力特训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阳光心态百分百负责任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企业内部培训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TTT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训练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文化领导力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—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如何做文化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《MTP-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中层管理实务训练系统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互联网时代的盈利模式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《SPIN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顾问式营销策略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跨部门沟通与协作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、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《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战略目标计划管理的三项核心技术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》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等。</a:t>
            </a:r>
          </a:p>
          <a:p>
            <a:pPr fontAlgn="base">
              <a:lnSpc>
                <a:spcPts val="1910"/>
              </a:lnSpc>
              <a:spcBef>
                <a:spcPct val="20000"/>
              </a:spcBef>
              <a:spcAft>
                <a:spcPct val="0"/>
              </a:spcAft>
            </a:pPr>
            <a:endParaRPr kumimoji="1" lang="zh-CN" altLang="zh-CN" sz="1600" b="1" dirty="0">
              <a:solidFill>
                <a:srgbClr val="000000"/>
              </a:solidFill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22" name="图片 2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73831">
            <a:off x="2507251" y="3156108"/>
            <a:ext cx="834644" cy="1032518"/>
          </a:xfrm>
          <a:prstGeom prst="rect">
            <a:avLst/>
          </a:prstGeom>
        </p:spPr>
      </p:pic>
      <p:pic>
        <p:nvPicPr>
          <p:cNvPr id="23" name="图片 2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8116">
            <a:off x="3262172" y="3194481"/>
            <a:ext cx="741757" cy="98802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0170" y="0"/>
            <a:ext cx="7407535" cy="121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80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100125" y="1876285"/>
            <a:ext cx="5664125" cy="140807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tx1">
                    <a:lumMod val="95000"/>
                    <a:lumOff val="5000"/>
                  </a:schemeClr>
                </a:solidFill>
                <a:latin typeface="方正正粗黑简体" panose="02000000000000000000" pitchFamily="2" charset="-122"/>
                <a:ea typeface="方正正粗黑简体" panose="02000000000000000000" pitchFamily="2" charset="-122"/>
              </a:defRPr>
            </a:lvl1pPr>
          </a:lstStyle>
          <a:p>
            <a:pPr algn="ctr"/>
            <a:r>
              <a:rPr lang="zh-CN" altLang="en-US" sz="4050" dirty="0"/>
              <a:t>对以上案例进行反思</a:t>
            </a:r>
            <a:endParaRPr lang="en-US" altLang="zh-CN" sz="4050" dirty="0"/>
          </a:p>
          <a:p>
            <a:pPr algn="ctr"/>
            <a:r>
              <a:rPr lang="zh-CN" altLang="en-US" sz="4500" dirty="0"/>
              <a:t>一个卓越的领导者</a:t>
            </a:r>
            <a:endParaRPr lang="en-US" altLang="zh-CN" sz="4500" dirty="0"/>
          </a:p>
        </p:txBody>
      </p:sp>
      <p:sp>
        <p:nvSpPr>
          <p:cNvPr id="5" name="矩形 4"/>
          <p:cNvSpPr/>
          <p:nvPr/>
        </p:nvSpPr>
        <p:spPr>
          <a:xfrm>
            <a:off x="3570159" y="3117018"/>
            <a:ext cx="1753849" cy="5508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矩形 5"/>
          <p:cNvSpPr/>
          <p:nvPr/>
        </p:nvSpPr>
        <p:spPr>
          <a:xfrm>
            <a:off x="6043536" y="3117018"/>
            <a:ext cx="2181069" cy="5508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矩形 2"/>
          <p:cNvSpPr/>
          <p:nvPr/>
        </p:nvSpPr>
        <p:spPr>
          <a:xfrm>
            <a:off x="3303051" y="3081614"/>
            <a:ext cx="5152429" cy="1419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300" dirty="0">
                <a:solidFill>
                  <a:schemeClr val="tx1">
                    <a:lumMod val="95000"/>
                    <a:lumOff val="5000"/>
                  </a:schemeClr>
                </a:solidFill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必须具备</a:t>
            </a:r>
            <a:r>
              <a:rPr lang="en-US" altLang="zh-CN" sz="8625" dirty="0">
                <a:solidFill>
                  <a:schemeClr val="tx1">
                    <a:lumMod val="95000"/>
                    <a:lumOff val="5000"/>
                  </a:schemeClr>
                </a:solidFill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5</a:t>
            </a:r>
            <a:r>
              <a:rPr lang="zh-CN" altLang="en-US" sz="3375" dirty="0">
                <a:solidFill>
                  <a:schemeClr val="tx1">
                    <a:lumMod val="95000"/>
                    <a:lumOff val="5000"/>
                  </a:schemeClr>
                </a:solidFill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种习惯行为</a:t>
            </a:r>
          </a:p>
        </p:txBody>
      </p:sp>
    </p:spTree>
    <p:extLst>
      <p:ext uri="{BB962C8B-B14F-4D97-AF65-F5344CB8AC3E}">
        <p14:creationId xmlns:p14="http://schemas.microsoft.com/office/powerpoint/2010/main" val="114594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718806" y="1927393"/>
            <a:ext cx="6821098" cy="2720360"/>
          </a:xfrm>
        </p:spPr>
        <p:txBody>
          <a:bodyPr wrap="none">
            <a:spAutoFit/>
          </a:bodyPr>
          <a:lstStyle/>
          <a:p>
            <a:pPr algn="r"/>
            <a:r>
              <a:rPr lang="zh-CN" altLang="en-US" sz="10350" dirty="0">
                <a:latin typeface="方正正粗黑简体" panose="02000000000000000000" pitchFamily="2" charset="-122"/>
                <a:ea typeface="方正正粗黑简体" panose="02000000000000000000" pitchFamily="2" charset="-122"/>
                <a:cs typeface="+mn-cs"/>
              </a:rPr>
              <a:t>卓越领导的</a:t>
            </a:r>
            <a:r>
              <a:rPr lang="en-US" altLang="zh-CN" sz="10350" dirty="0">
                <a:latin typeface="方正正粗黑简体" panose="02000000000000000000" pitchFamily="2" charset="-122"/>
                <a:ea typeface="方正正粗黑简体" panose="02000000000000000000" pitchFamily="2" charset="-122"/>
                <a:cs typeface="+mn-cs"/>
              </a:rPr>
              <a:t/>
            </a:r>
            <a:br>
              <a:rPr lang="en-US" altLang="zh-CN" sz="10350" dirty="0">
                <a:latin typeface="方正正粗黑简体" panose="02000000000000000000" pitchFamily="2" charset="-122"/>
                <a:ea typeface="方正正粗黑简体" panose="02000000000000000000" pitchFamily="2" charset="-122"/>
                <a:cs typeface="+mn-cs"/>
              </a:rPr>
            </a:br>
            <a:r>
              <a:rPr lang="zh-CN" altLang="en-US" sz="8625" dirty="0">
                <a:latin typeface="方正正粗黑简体" panose="02000000000000000000" pitchFamily="2" charset="-122"/>
                <a:ea typeface="方正正粗黑简体" panose="02000000000000000000" pitchFamily="2" charset="-122"/>
                <a:cs typeface="+mn-cs"/>
              </a:rPr>
              <a:t>  </a:t>
            </a:r>
          </a:p>
        </p:txBody>
      </p:sp>
      <p:sp>
        <p:nvSpPr>
          <p:cNvPr id="4" name="矩形 3"/>
          <p:cNvSpPr/>
          <p:nvPr/>
        </p:nvSpPr>
        <p:spPr>
          <a:xfrm>
            <a:off x="2447494" y="1536261"/>
            <a:ext cx="2569934" cy="58169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7200" dirty="0">
                <a:latin typeface="方正汉简简体" panose="02000000000000000000" pitchFamily="2" charset="-122"/>
                <a:ea typeface="方正汉简简体" panose="02000000000000000000" pitchFamily="2" charset="-122"/>
              </a:rPr>
              <a:t>5</a:t>
            </a:r>
            <a:endParaRPr lang="zh-CN" altLang="en-US" sz="37200" dirty="0">
              <a:latin typeface="方正汉简简体" panose="02000000000000000000" pitchFamily="2" charset="-122"/>
              <a:ea typeface="方正汉简简体" panose="02000000000000000000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59369" y="3268612"/>
            <a:ext cx="52006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720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种习惯行为</a:t>
            </a:r>
            <a:endParaRPr lang="zh-CN" altLang="en-US" sz="1350" dirty="0"/>
          </a:p>
        </p:txBody>
      </p:sp>
      <p:sp>
        <p:nvSpPr>
          <p:cNvPr id="11" name="任意多边形 10"/>
          <p:cNvSpPr/>
          <p:nvPr/>
        </p:nvSpPr>
        <p:spPr>
          <a:xfrm>
            <a:off x="2764973" y="1783021"/>
            <a:ext cx="6809014" cy="2645228"/>
          </a:xfrm>
          <a:custGeom>
            <a:avLst/>
            <a:gdLst>
              <a:gd name="connsiteX0" fmla="*/ 0 w 9078685"/>
              <a:gd name="connsiteY0" fmla="*/ 1894114 h 3526971"/>
              <a:gd name="connsiteX1" fmla="*/ 0 w 9078685"/>
              <a:gd name="connsiteY1" fmla="*/ 0 h 3526971"/>
              <a:gd name="connsiteX2" fmla="*/ 9078685 w 9078685"/>
              <a:gd name="connsiteY2" fmla="*/ 0 h 3526971"/>
              <a:gd name="connsiteX3" fmla="*/ 9078685 w 9078685"/>
              <a:gd name="connsiteY3" fmla="*/ 3526971 h 3526971"/>
              <a:gd name="connsiteX4" fmla="*/ 2841171 w 9078685"/>
              <a:gd name="connsiteY4" fmla="*/ 3526971 h 3526971"/>
              <a:gd name="connsiteX0" fmla="*/ 0 w 9078685"/>
              <a:gd name="connsiteY0" fmla="*/ 1894114 h 3526971"/>
              <a:gd name="connsiteX1" fmla="*/ 0 w 9078685"/>
              <a:gd name="connsiteY1" fmla="*/ 0 h 3526971"/>
              <a:gd name="connsiteX2" fmla="*/ 9078685 w 9078685"/>
              <a:gd name="connsiteY2" fmla="*/ 0 h 3526971"/>
              <a:gd name="connsiteX3" fmla="*/ 9078685 w 9078685"/>
              <a:gd name="connsiteY3" fmla="*/ 3526971 h 3526971"/>
              <a:gd name="connsiteX4" fmla="*/ 2481943 w 9078685"/>
              <a:gd name="connsiteY4" fmla="*/ 3494314 h 3526971"/>
              <a:gd name="connsiteX0" fmla="*/ 0 w 9111342"/>
              <a:gd name="connsiteY0" fmla="*/ 2155371 h 3526971"/>
              <a:gd name="connsiteX1" fmla="*/ 32657 w 9111342"/>
              <a:gd name="connsiteY1" fmla="*/ 0 h 3526971"/>
              <a:gd name="connsiteX2" fmla="*/ 9111342 w 9111342"/>
              <a:gd name="connsiteY2" fmla="*/ 0 h 3526971"/>
              <a:gd name="connsiteX3" fmla="*/ 9111342 w 9111342"/>
              <a:gd name="connsiteY3" fmla="*/ 3526971 h 3526971"/>
              <a:gd name="connsiteX4" fmla="*/ 2514600 w 9111342"/>
              <a:gd name="connsiteY4" fmla="*/ 3494314 h 3526971"/>
              <a:gd name="connsiteX0" fmla="*/ 32657 w 9078685"/>
              <a:gd name="connsiteY0" fmla="*/ 2188029 h 3526971"/>
              <a:gd name="connsiteX1" fmla="*/ 0 w 9078685"/>
              <a:gd name="connsiteY1" fmla="*/ 0 h 3526971"/>
              <a:gd name="connsiteX2" fmla="*/ 9078685 w 9078685"/>
              <a:gd name="connsiteY2" fmla="*/ 0 h 3526971"/>
              <a:gd name="connsiteX3" fmla="*/ 9078685 w 9078685"/>
              <a:gd name="connsiteY3" fmla="*/ 3526971 h 3526971"/>
              <a:gd name="connsiteX4" fmla="*/ 2481943 w 9078685"/>
              <a:gd name="connsiteY4" fmla="*/ 3494314 h 3526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78685" h="3526971">
                <a:moveTo>
                  <a:pt x="32657" y="2188029"/>
                </a:moveTo>
                <a:lnTo>
                  <a:pt x="0" y="0"/>
                </a:lnTo>
                <a:lnTo>
                  <a:pt x="9078685" y="0"/>
                </a:lnTo>
                <a:lnTo>
                  <a:pt x="9078685" y="3526971"/>
                </a:lnTo>
                <a:lnTo>
                  <a:pt x="2481943" y="3494314"/>
                </a:lnTo>
              </a:path>
            </a:pathLst>
          </a:custGeom>
          <a:noFill/>
          <a:ln w="190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124811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375055" y="3421900"/>
            <a:ext cx="1482950" cy="2142875"/>
            <a:chOff x="1778449" y="2914921"/>
            <a:chExt cx="2303876" cy="3329121"/>
          </a:xfrm>
        </p:grpSpPr>
        <p:sp>
          <p:nvSpPr>
            <p:cNvPr id="4" name="椭圆 3"/>
            <p:cNvSpPr/>
            <p:nvPr/>
          </p:nvSpPr>
          <p:spPr>
            <a:xfrm>
              <a:off x="1778449" y="2914921"/>
              <a:ext cx="1312335" cy="13123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" name="矩形 4"/>
            <p:cNvSpPr/>
            <p:nvPr/>
          </p:nvSpPr>
          <p:spPr>
            <a:xfrm>
              <a:off x="2248074" y="3772567"/>
              <a:ext cx="1152453" cy="1326592"/>
            </a:xfrm>
            <a:custGeom>
              <a:avLst/>
              <a:gdLst>
                <a:gd name="connsiteX0" fmla="*/ 0 w 946484"/>
                <a:gd name="connsiteY0" fmla="*/ 0 h 1507958"/>
                <a:gd name="connsiteX1" fmla="*/ 946484 w 946484"/>
                <a:gd name="connsiteY1" fmla="*/ 0 h 1507958"/>
                <a:gd name="connsiteX2" fmla="*/ 946484 w 946484"/>
                <a:gd name="connsiteY2" fmla="*/ 1507958 h 1507958"/>
                <a:gd name="connsiteX3" fmla="*/ 0 w 946484"/>
                <a:gd name="connsiteY3" fmla="*/ 1507958 h 1507958"/>
                <a:gd name="connsiteX4" fmla="*/ 0 w 946484"/>
                <a:gd name="connsiteY4" fmla="*/ 0 h 1507958"/>
                <a:gd name="connsiteX0" fmla="*/ 0 w 1299410"/>
                <a:gd name="connsiteY0" fmla="*/ 64169 h 1507958"/>
                <a:gd name="connsiteX1" fmla="*/ 1299410 w 1299410"/>
                <a:gd name="connsiteY1" fmla="*/ 0 h 1507958"/>
                <a:gd name="connsiteX2" fmla="*/ 1299410 w 1299410"/>
                <a:gd name="connsiteY2" fmla="*/ 1507958 h 1507958"/>
                <a:gd name="connsiteX3" fmla="*/ 352926 w 1299410"/>
                <a:gd name="connsiteY3" fmla="*/ 1507958 h 1507958"/>
                <a:gd name="connsiteX4" fmla="*/ 0 w 1299410"/>
                <a:gd name="connsiteY4" fmla="*/ 64169 h 1507958"/>
                <a:gd name="connsiteX0" fmla="*/ 0 w 1299410"/>
                <a:gd name="connsiteY0" fmla="*/ 0 h 1443789"/>
                <a:gd name="connsiteX1" fmla="*/ 689810 w 1299410"/>
                <a:gd name="connsiteY1" fmla="*/ 80210 h 1443789"/>
                <a:gd name="connsiteX2" fmla="*/ 1299410 w 1299410"/>
                <a:gd name="connsiteY2" fmla="*/ 1443789 h 1443789"/>
                <a:gd name="connsiteX3" fmla="*/ 352926 w 1299410"/>
                <a:gd name="connsiteY3" fmla="*/ 1443789 h 1443789"/>
                <a:gd name="connsiteX4" fmla="*/ 0 w 1299410"/>
                <a:gd name="connsiteY4" fmla="*/ 0 h 1443789"/>
                <a:gd name="connsiteX0" fmla="*/ 0 w 1299410"/>
                <a:gd name="connsiteY0" fmla="*/ 0 h 1541760"/>
                <a:gd name="connsiteX1" fmla="*/ 689810 w 1299410"/>
                <a:gd name="connsiteY1" fmla="*/ 80210 h 1541760"/>
                <a:gd name="connsiteX2" fmla="*/ 1299410 w 1299410"/>
                <a:gd name="connsiteY2" fmla="*/ 1443789 h 1541760"/>
                <a:gd name="connsiteX3" fmla="*/ 205969 w 1299410"/>
                <a:gd name="connsiteY3" fmla="*/ 1541760 h 1541760"/>
                <a:gd name="connsiteX4" fmla="*/ 0 w 1299410"/>
                <a:gd name="connsiteY4" fmla="*/ 0 h 1541760"/>
                <a:gd name="connsiteX0" fmla="*/ 0 w 1381053"/>
                <a:gd name="connsiteY0" fmla="*/ 0 h 1541760"/>
                <a:gd name="connsiteX1" fmla="*/ 689810 w 1381053"/>
                <a:gd name="connsiteY1" fmla="*/ 80210 h 1541760"/>
                <a:gd name="connsiteX2" fmla="*/ 1381053 w 1381053"/>
                <a:gd name="connsiteY2" fmla="*/ 1460117 h 1541760"/>
                <a:gd name="connsiteX3" fmla="*/ 205969 w 1381053"/>
                <a:gd name="connsiteY3" fmla="*/ 1541760 h 1541760"/>
                <a:gd name="connsiteX4" fmla="*/ 0 w 1381053"/>
                <a:gd name="connsiteY4" fmla="*/ 0 h 1541760"/>
                <a:gd name="connsiteX0" fmla="*/ 0 w 1152453"/>
                <a:gd name="connsiteY0" fmla="*/ 0 h 1541760"/>
                <a:gd name="connsiteX1" fmla="*/ 689810 w 1152453"/>
                <a:gd name="connsiteY1" fmla="*/ 80210 h 1541760"/>
                <a:gd name="connsiteX2" fmla="*/ 1152453 w 1152453"/>
                <a:gd name="connsiteY2" fmla="*/ 1492774 h 1541760"/>
                <a:gd name="connsiteX3" fmla="*/ 205969 w 1152453"/>
                <a:gd name="connsiteY3" fmla="*/ 1541760 h 1541760"/>
                <a:gd name="connsiteX4" fmla="*/ 0 w 1152453"/>
                <a:gd name="connsiteY4" fmla="*/ 0 h 1541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2453" h="1541760">
                  <a:moveTo>
                    <a:pt x="0" y="0"/>
                  </a:moveTo>
                  <a:lnTo>
                    <a:pt x="689810" y="80210"/>
                  </a:lnTo>
                  <a:lnTo>
                    <a:pt x="1152453" y="1492774"/>
                  </a:lnTo>
                  <a:lnTo>
                    <a:pt x="205969" y="15417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6" name="矩形 5"/>
            <p:cNvSpPr/>
            <p:nvPr/>
          </p:nvSpPr>
          <p:spPr>
            <a:xfrm rot="18968702">
              <a:off x="2606452" y="3749958"/>
              <a:ext cx="1475873" cy="49730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" name="矩形 6"/>
            <p:cNvSpPr/>
            <p:nvPr/>
          </p:nvSpPr>
          <p:spPr>
            <a:xfrm rot="1047497">
              <a:off x="2697888" y="4918775"/>
              <a:ext cx="872781" cy="5666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" name="矩形 9"/>
            <p:cNvSpPr/>
            <p:nvPr/>
          </p:nvSpPr>
          <p:spPr>
            <a:xfrm rot="5400000">
              <a:off x="2873492" y="5354740"/>
              <a:ext cx="1054070" cy="47009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" name="矩形 10"/>
            <p:cNvSpPr/>
            <p:nvPr/>
          </p:nvSpPr>
          <p:spPr>
            <a:xfrm rot="6730380">
              <a:off x="1713021" y="5141820"/>
              <a:ext cx="1627057" cy="57738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cxnSp>
          <p:nvCxnSpPr>
            <p:cNvPr id="14" name="直接连接符 13"/>
            <p:cNvCxnSpPr/>
            <p:nvPr/>
          </p:nvCxnSpPr>
          <p:spPr>
            <a:xfrm flipV="1">
              <a:off x="2601092" y="3278549"/>
              <a:ext cx="489692" cy="281442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任意多边形 18"/>
          <p:cNvSpPr/>
          <p:nvPr/>
        </p:nvSpPr>
        <p:spPr>
          <a:xfrm>
            <a:off x="3311978" y="1849211"/>
            <a:ext cx="7237640" cy="4151540"/>
          </a:xfrm>
          <a:custGeom>
            <a:avLst/>
            <a:gdLst>
              <a:gd name="connsiteX0" fmla="*/ 0 w 9829800"/>
              <a:gd name="connsiteY0" fmla="*/ 5682343 h 5682343"/>
              <a:gd name="connsiteX1" fmla="*/ 16329 w 9829800"/>
              <a:gd name="connsiteY1" fmla="*/ 5617029 h 5682343"/>
              <a:gd name="connsiteX2" fmla="*/ 7609115 w 9829800"/>
              <a:gd name="connsiteY2" fmla="*/ 0 h 5682343"/>
              <a:gd name="connsiteX3" fmla="*/ 9829800 w 9829800"/>
              <a:gd name="connsiteY3" fmla="*/ 2661557 h 5682343"/>
              <a:gd name="connsiteX0" fmla="*/ 0 w 10597243"/>
              <a:gd name="connsiteY0" fmla="*/ 5682343 h 6433023"/>
              <a:gd name="connsiteX1" fmla="*/ 16329 w 10597243"/>
              <a:gd name="connsiteY1" fmla="*/ 5617029 h 6433023"/>
              <a:gd name="connsiteX2" fmla="*/ 7609115 w 10597243"/>
              <a:gd name="connsiteY2" fmla="*/ 0 h 6433023"/>
              <a:gd name="connsiteX3" fmla="*/ 10597243 w 10597243"/>
              <a:gd name="connsiteY3" fmla="*/ 6433023 h 6433023"/>
              <a:gd name="connsiteX0" fmla="*/ 0 w 9846128"/>
              <a:gd name="connsiteY0" fmla="*/ 5682343 h 5682343"/>
              <a:gd name="connsiteX1" fmla="*/ 16329 w 9846128"/>
              <a:gd name="connsiteY1" fmla="*/ 5617029 h 5682343"/>
              <a:gd name="connsiteX2" fmla="*/ 7609115 w 9846128"/>
              <a:gd name="connsiteY2" fmla="*/ 0 h 5682343"/>
              <a:gd name="connsiteX3" fmla="*/ 9846128 w 9846128"/>
              <a:gd name="connsiteY3" fmla="*/ 5226154 h 5682343"/>
              <a:gd name="connsiteX0" fmla="*/ 0 w 9650186"/>
              <a:gd name="connsiteY0" fmla="*/ 5682343 h 5682343"/>
              <a:gd name="connsiteX1" fmla="*/ 16329 w 9650186"/>
              <a:gd name="connsiteY1" fmla="*/ 5617029 h 5682343"/>
              <a:gd name="connsiteX2" fmla="*/ 7609115 w 9650186"/>
              <a:gd name="connsiteY2" fmla="*/ 0 h 5682343"/>
              <a:gd name="connsiteX3" fmla="*/ 9650186 w 9650186"/>
              <a:gd name="connsiteY3" fmla="*/ 5142344 h 5682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0186" h="5682343">
                <a:moveTo>
                  <a:pt x="0" y="5682343"/>
                </a:moveTo>
                <a:lnTo>
                  <a:pt x="16329" y="5617029"/>
                </a:lnTo>
                <a:lnTo>
                  <a:pt x="7609115" y="0"/>
                </a:lnTo>
                <a:lnTo>
                  <a:pt x="9650186" y="5142344"/>
                </a:lnTo>
              </a:path>
            </a:pathLst>
          </a:custGeom>
          <a:solidFill>
            <a:schemeClr val="tx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21" name="直接连接符 20"/>
          <p:cNvCxnSpPr/>
          <p:nvPr/>
        </p:nvCxnSpPr>
        <p:spPr>
          <a:xfrm>
            <a:off x="9006568" y="1261382"/>
            <a:ext cx="0" cy="575582"/>
          </a:xfrm>
          <a:prstGeom prst="lin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" name="矩形 22"/>
          <p:cNvSpPr/>
          <p:nvPr/>
        </p:nvSpPr>
        <p:spPr>
          <a:xfrm>
            <a:off x="8259537" y="1120548"/>
            <a:ext cx="783772" cy="5143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5" name="矩形 24"/>
          <p:cNvSpPr/>
          <p:nvPr/>
        </p:nvSpPr>
        <p:spPr>
          <a:xfrm>
            <a:off x="1524001" y="5376183"/>
            <a:ext cx="9160328" cy="62456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26" name="组合 25"/>
          <p:cNvGrpSpPr/>
          <p:nvPr/>
        </p:nvGrpSpPr>
        <p:grpSpPr>
          <a:xfrm>
            <a:off x="2727639" y="4271534"/>
            <a:ext cx="665524" cy="1193033"/>
            <a:chOff x="1778449" y="2914921"/>
            <a:chExt cx="1857124" cy="3329121"/>
          </a:xfrm>
        </p:grpSpPr>
        <p:sp>
          <p:nvSpPr>
            <p:cNvPr id="27" name="椭圆 26"/>
            <p:cNvSpPr/>
            <p:nvPr/>
          </p:nvSpPr>
          <p:spPr>
            <a:xfrm>
              <a:off x="1778449" y="2914921"/>
              <a:ext cx="1312335" cy="13123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28" name="矩形 4"/>
            <p:cNvSpPr/>
            <p:nvPr/>
          </p:nvSpPr>
          <p:spPr>
            <a:xfrm>
              <a:off x="2248074" y="3772567"/>
              <a:ext cx="1152453" cy="1326592"/>
            </a:xfrm>
            <a:custGeom>
              <a:avLst/>
              <a:gdLst>
                <a:gd name="connsiteX0" fmla="*/ 0 w 946484"/>
                <a:gd name="connsiteY0" fmla="*/ 0 h 1507958"/>
                <a:gd name="connsiteX1" fmla="*/ 946484 w 946484"/>
                <a:gd name="connsiteY1" fmla="*/ 0 h 1507958"/>
                <a:gd name="connsiteX2" fmla="*/ 946484 w 946484"/>
                <a:gd name="connsiteY2" fmla="*/ 1507958 h 1507958"/>
                <a:gd name="connsiteX3" fmla="*/ 0 w 946484"/>
                <a:gd name="connsiteY3" fmla="*/ 1507958 h 1507958"/>
                <a:gd name="connsiteX4" fmla="*/ 0 w 946484"/>
                <a:gd name="connsiteY4" fmla="*/ 0 h 1507958"/>
                <a:gd name="connsiteX0" fmla="*/ 0 w 1299410"/>
                <a:gd name="connsiteY0" fmla="*/ 64169 h 1507958"/>
                <a:gd name="connsiteX1" fmla="*/ 1299410 w 1299410"/>
                <a:gd name="connsiteY1" fmla="*/ 0 h 1507958"/>
                <a:gd name="connsiteX2" fmla="*/ 1299410 w 1299410"/>
                <a:gd name="connsiteY2" fmla="*/ 1507958 h 1507958"/>
                <a:gd name="connsiteX3" fmla="*/ 352926 w 1299410"/>
                <a:gd name="connsiteY3" fmla="*/ 1507958 h 1507958"/>
                <a:gd name="connsiteX4" fmla="*/ 0 w 1299410"/>
                <a:gd name="connsiteY4" fmla="*/ 64169 h 1507958"/>
                <a:gd name="connsiteX0" fmla="*/ 0 w 1299410"/>
                <a:gd name="connsiteY0" fmla="*/ 0 h 1443789"/>
                <a:gd name="connsiteX1" fmla="*/ 689810 w 1299410"/>
                <a:gd name="connsiteY1" fmla="*/ 80210 h 1443789"/>
                <a:gd name="connsiteX2" fmla="*/ 1299410 w 1299410"/>
                <a:gd name="connsiteY2" fmla="*/ 1443789 h 1443789"/>
                <a:gd name="connsiteX3" fmla="*/ 352926 w 1299410"/>
                <a:gd name="connsiteY3" fmla="*/ 1443789 h 1443789"/>
                <a:gd name="connsiteX4" fmla="*/ 0 w 1299410"/>
                <a:gd name="connsiteY4" fmla="*/ 0 h 1443789"/>
                <a:gd name="connsiteX0" fmla="*/ 0 w 1299410"/>
                <a:gd name="connsiteY0" fmla="*/ 0 h 1541760"/>
                <a:gd name="connsiteX1" fmla="*/ 689810 w 1299410"/>
                <a:gd name="connsiteY1" fmla="*/ 80210 h 1541760"/>
                <a:gd name="connsiteX2" fmla="*/ 1299410 w 1299410"/>
                <a:gd name="connsiteY2" fmla="*/ 1443789 h 1541760"/>
                <a:gd name="connsiteX3" fmla="*/ 205969 w 1299410"/>
                <a:gd name="connsiteY3" fmla="*/ 1541760 h 1541760"/>
                <a:gd name="connsiteX4" fmla="*/ 0 w 1299410"/>
                <a:gd name="connsiteY4" fmla="*/ 0 h 1541760"/>
                <a:gd name="connsiteX0" fmla="*/ 0 w 1381053"/>
                <a:gd name="connsiteY0" fmla="*/ 0 h 1541760"/>
                <a:gd name="connsiteX1" fmla="*/ 689810 w 1381053"/>
                <a:gd name="connsiteY1" fmla="*/ 80210 h 1541760"/>
                <a:gd name="connsiteX2" fmla="*/ 1381053 w 1381053"/>
                <a:gd name="connsiteY2" fmla="*/ 1460117 h 1541760"/>
                <a:gd name="connsiteX3" fmla="*/ 205969 w 1381053"/>
                <a:gd name="connsiteY3" fmla="*/ 1541760 h 1541760"/>
                <a:gd name="connsiteX4" fmla="*/ 0 w 1381053"/>
                <a:gd name="connsiteY4" fmla="*/ 0 h 1541760"/>
                <a:gd name="connsiteX0" fmla="*/ 0 w 1152453"/>
                <a:gd name="connsiteY0" fmla="*/ 0 h 1541760"/>
                <a:gd name="connsiteX1" fmla="*/ 689810 w 1152453"/>
                <a:gd name="connsiteY1" fmla="*/ 80210 h 1541760"/>
                <a:gd name="connsiteX2" fmla="*/ 1152453 w 1152453"/>
                <a:gd name="connsiteY2" fmla="*/ 1492774 h 1541760"/>
                <a:gd name="connsiteX3" fmla="*/ 205969 w 1152453"/>
                <a:gd name="connsiteY3" fmla="*/ 1541760 h 1541760"/>
                <a:gd name="connsiteX4" fmla="*/ 0 w 1152453"/>
                <a:gd name="connsiteY4" fmla="*/ 0 h 1541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2453" h="1541760">
                  <a:moveTo>
                    <a:pt x="0" y="0"/>
                  </a:moveTo>
                  <a:lnTo>
                    <a:pt x="689810" y="80210"/>
                  </a:lnTo>
                  <a:lnTo>
                    <a:pt x="1152453" y="1492774"/>
                  </a:lnTo>
                  <a:lnTo>
                    <a:pt x="205969" y="15417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29" name="矩形 28"/>
            <p:cNvSpPr/>
            <p:nvPr/>
          </p:nvSpPr>
          <p:spPr>
            <a:xfrm rot="18968702">
              <a:off x="2715256" y="4020242"/>
              <a:ext cx="644813" cy="517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0" name="矩形 29"/>
            <p:cNvSpPr/>
            <p:nvPr/>
          </p:nvSpPr>
          <p:spPr>
            <a:xfrm rot="1047497">
              <a:off x="2697888" y="4918775"/>
              <a:ext cx="872781" cy="5666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1" name="矩形 30"/>
            <p:cNvSpPr/>
            <p:nvPr/>
          </p:nvSpPr>
          <p:spPr>
            <a:xfrm rot="5400000">
              <a:off x="2873492" y="5354740"/>
              <a:ext cx="1054070" cy="47009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2" name="矩形 31"/>
            <p:cNvSpPr/>
            <p:nvPr/>
          </p:nvSpPr>
          <p:spPr>
            <a:xfrm rot="6730380">
              <a:off x="1713021" y="5141820"/>
              <a:ext cx="1627057" cy="57738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cxnSp>
          <p:nvCxnSpPr>
            <p:cNvPr id="33" name="直接连接符 32"/>
            <p:cNvCxnSpPr/>
            <p:nvPr/>
          </p:nvCxnSpPr>
          <p:spPr>
            <a:xfrm flipV="1">
              <a:off x="2601092" y="3278549"/>
              <a:ext cx="489692" cy="281442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2197169" y="4545235"/>
            <a:ext cx="604157" cy="1083026"/>
            <a:chOff x="1778449" y="2914921"/>
            <a:chExt cx="1857124" cy="3329121"/>
          </a:xfrm>
        </p:grpSpPr>
        <p:sp>
          <p:nvSpPr>
            <p:cNvPr id="35" name="椭圆 34"/>
            <p:cNvSpPr/>
            <p:nvPr/>
          </p:nvSpPr>
          <p:spPr>
            <a:xfrm>
              <a:off x="1778449" y="2914921"/>
              <a:ext cx="1312335" cy="13123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6" name="矩形 4"/>
            <p:cNvSpPr/>
            <p:nvPr/>
          </p:nvSpPr>
          <p:spPr>
            <a:xfrm>
              <a:off x="2248074" y="3772567"/>
              <a:ext cx="1152453" cy="1326592"/>
            </a:xfrm>
            <a:custGeom>
              <a:avLst/>
              <a:gdLst>
                <a:gd name="connsiteX0" fmla="*/ 0 w 946484"/>
                <a:gd name="connsiteY0" fmla="*/ 0 h 1507958"/>
                <a:gd name="connsiteX1" fmla="*/ 946484 w 946484"/>
                <a:gd name="connsiteY1" fmla="*/ 0 h 1507958"/>
                <a:gd name="connsiteX2" fmla="*/ 946484 w 946484"/>
                <a:gd name="connsiteY2" fmla="*/ 1507958 h 1507958"/>
                <a:gd name="connsiteX3" fmla="*/ 0 w 946484"/>
                <a:gd name="connsiteY3" fmla="*/ 1507958 h 1507958"/>
                <a:gd name="connsiteX4" fmla="*/ 0 w 946484"/>
                <a:gd name="connsiteY4" fmla="*/ 0 h 1507958"/>
                <a:gd name="connsiteX0" fmla="*/ 0 w 1299410"/>
                <a:gd name="connsiteY0" fmla="*/ 64169 h 1507958"/>
                <a:gd name="connsiteX1" fmla="*/ 1299410 w 1299410"/>
                <a:gd name="connsiteY1" fmla="*/ 0 h 1507958"/>
                <a:gd name="connsiteX2" fmla="*/ 1299410 w 1299410"/>
                <a:gd name="connsiteY2" fmla="*/ 1507958 h 1507958"/>
                <a:gd name="connsiteX3" fmla="*/ 352926 w 1299410"/>
                <a:gd name="connsiteY3" fmla="*/ 1507958 h 1507958"/>
                <a:gd name="connsiteX4" fmla="*/ 0 w 1299410"/>
                <a:gd name="connsiteY4" fmla="*/ 64169 h 1507958"/>
                <a:gd name="connsiteX0" fmla="*/ 0 w 1299410"/>
                <a:gd name="connsiteY0" fmla="*/ 0 h 1443789"/>
                <a:gd name="connsiteX1" fmla="*/ 689810 w 1299410"/>
                <a:gd name="connsiteY1" fmla="*/ 80210 h 1443789"/>
                <a:gd name="connsiteX2" fmla="*/ 1299410 w 1299410"/>
                <a:gd name="connsiteY2" fmla="*/ 1443789 h 1443789"/>
                <a:gd name="connsiteX3" fmla="*/ 352926 w 1299410"/>
                <a:gd name="connsiteY3" fmla="*/ 1443789 h 1443789"/>
                <a:gd name="connsiteX4" fmla="*/ 0 w 1299410"/>
                <a:gd name="connsiteY4" fmla="*/ 0 h 1443789"/>
                <a:gd name="connsiteX0" fmla="*/ 0 w 1299410"/>
                <a:gd name="connsiteY0" fmla="*/ 0 h 1541760"/>
                <a:gd name="connsiteX1" fmla="*/ 689810 w 1299410"/>
                <a:gd name="connsiteY1" fmla="*/ 80210 h 1541760"/>
                <a:gd name="connsiteX2" fmla="*/ 1299410 w 1299410"/>
                <a:gd name="connsiteY2" fmla="*/ 1443789 h 1541760"/>
                <a:gd name="connsiteX3" fmla="*/ 205969 w 1299410"/>
                <a:gd name="connsiteY3" fmla="*/ 1541760 h 1541760"/>
                <a:gd name="connsiteX4" fmla="*/ 0 w 1299410"/>
                <a:gd name="connsiteY4" fmla="*/ 0 h 1541760"/>
                <a:gd name="connsiteX0" fmla="*/ 0 w 1381053"/>
                <a:gd name="connsiteY0" fmla="*/ 0 h 1541760"/>
                <a:gd name="connsiteX1" fmla="*/ 689810 w 1381053"/>
                <a:gd name="connsiteY1" fmla="*/ 80210 h 1541760"/>
                <a:gd name="connsiteX2" fmla="*/ 1381053 w 1381053"/>
                <a:gd name="connsiteY2" fmla="*/ 1460117 h 1541760"/>
                <a:gd name="connsiteX3" fmla="*/ 205969 w 1381053"/>
                <a:gd name="connsiteY3" fmla="*/ 1541760 h 1541760"/>
                <a:gd name="connsiteX4" fmla="*/ 0 w 1381053"/>
                <a:gd name="connsiteY4" fmla="*/ 0 h 1541760"/>
                <a:gd name="connsiteX0" fmla="*/ 0 w 1152453"/>
                <a:gd name="connsiteY0" fmla="*/ 0 h 1541760"/>
                <a:gd name="connsiteX1" fmla="*/ 689810 w 1152453"/>
                <a:gd name="connsiteY1" fmla="*/ 80210 h 1541760"/>
                <a:gd name="connsiteX2" fmla="*/ 1152453 w 1152453"/>
                <a:gd name="connsiteY2" fmla="*/ 1492774 h 1541760"/>
                <a:gd name="connsiteX3" fmla="*/ 205969 w 1152453"/>
                <a:gd name="connsiteY3" fmla="*/ 1541760 h 1541760"/>
                <a:gd name="connsiteX4" fmla="*/ 0 w 1152453"/>
                <a:gd name="connsiteY4" fmla="*/ 0 h 1541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2453" h="1541760">
                  <a:moveTo>
                    <a:pt x="0" y="0"/>
                  </a:moveTo>
                  <a:lnTo>
                    <a:pt x="689810" y="80210"/>
                  </a:lnTo>
                  <a:lnTo>
                    <a:pt x="1152453" y="1492774"/>
                  </a:lnTo>
                  <a:lnTo>
                    <a:pt x="205969" y="15417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7" name="矩形 36"/>
            <p:cNvSpPr/>
            <p:nvPr/>
          </p:nvSpPr>
          <p:spPr>
            <a:xfrm rot="18968702">
              <a:off x="2715256" y="4020242"/>
              <a:ext cx="644813" cy="517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8" name="矩形 37"/>
            <p:cNvSpPr/>
            <p:nvPr/>
          </p:nvSpPr>
          <p:spPr>
            <a:xfrm rot="1047497">
              <a:off x="2697888" y="4918775"/>
              <a:ext cx="872781" cy="5666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9" name="矩形 38"/>
            <p:cNvSpPr/>
            <p:nvPr/>
          </p:nvSpPr>
          <p:spPr>
            <a:xfrm rot="5400000">
              <a:off x="2873492" y="5354740"/>
              <a:ext cx="1054070" cy="47009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0" name="矩形 39"/>
            <p:cNvSpPr/>
            <p:nvPr/>
          </p:nvSpPr>
          <p:spPr>
            <a:xfrm rot="6730380">
              <a:off x="1713021" y="5141820"/>
              <a:ext cx="1627057" cy="57738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cxnSp>
          <p:nvCxnSpPr>
            <p:cNvPr id="41" name="直接连接符 40"/>
            <p:cNvCxnSpPr/>
            <p:nvPr/>
          </p:nvCxnSpPr>
          <p:spPr>
            <a:xfrm flipV="1">
              <a:off x="2601092" y="3278549"/>
              <a:ext cx="489692" cy="281442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组合 41"/>
          <p:cNvGrpSpPr/>
          <p:nvPr/>
        </p:nvGrpSpPr>
        <p:grpSpPr>
          <a:xfrm>
            <a:off x="1735803" y="4789951"/>
            <a:ext cx="557118" cy="998702"/>
            <a:chOff x="1778449" y="2914921"/>
            <a:chExt cx="1857124" cy="3329121"/>
          </a:xfrm>
        </p:grpSpPr>
        <p:sp>
          <p:nvSpPr>
            <p:cNvPr id="43" name="椭圆 42"/>
            <p:cNvSpPr/>
            <p:nvPr/>
          </p:nvSpPr>
          <p:spPr>
            <a:xfrm>
              <a:off x="1778449" y="2914921"/>
              <a:ext cx="1312335" cy="13123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4" name="矩形 4"/>
            <p:cNvSpPr/>
            <p:nvPr/>
          </p:nvSpPr>
          <p:spPr>
            <a:xfrm>
              <a:off x="2248074" y="3772567"/>
              <a:ext cx="1152453" cy="1326592"/>
            </a:xfrm>
            <a:custGeom>
              <a:avLst/>
              <a:gdLst>
                <a:gd name="connsiteX0" fmla="*/ 0 w 946484"/>
                <a:gd name="connsiteY0" fmla="*/ 0 h 1507958"/>
                <a:gd name="connsiteX1" fmla="*/ 946484 w 946484"/>
                <a:gd name="connsiteY1" fmla="*/ 0 h 1507958"/>
                <a:gd name="connsiteX2" fmla="*/ 946484 w 946484"/>
                <a:gd name="connsiteY2" fmla="*/ 1507958 h 1507958"/>
                <a:gd name="connsiteX3" fmla="*/ 0 w 946484"/>
                <a:gd name="connsiteY3" fmla="*/ 1507958 h 1507958"/>
                <a:gd name="connsiteX4" fmla="*/ 0 w 946484"/>
                <a:gd name="connsiteY4" fmla="*/ 0 h 1507958"/>
                <a:gd name="connsiteX0" fmla="*/ 0 w 1299410"/>
                <a:gd name="connsiteY0" fmla="*/ 64169 h 1507958"/>
                <a:gd name="connsiteX1" fmla="*/ 1299410 w 1299410"/>
                <a:gd name="connsiteY1" fmla="*/ 0 h 1507958"/>
                <a:gd name="connsiteX2" fmla="*/ 1299410 w 1299410"/>
                <a:gd name="connsiteY2" fmla="*/ 1507958 h 1507958"/>
                <a:gd name="connsiteX3" fmla="*/ 352926 w 1299410"/>
                <a:gd name="connsiteY3" fmla="*/ 1507958 h 1507958"/>
                <a:gd name="connsiteX4" fmla="*/ 0 w 1299410"/>
                <a:gd name="connsiteY4" fmla="*/ 64169 h 1507958"/>
                <a:gd name="connsiteX0" fmla="*/ 0 w 1299410"/>
                <a:gd name="connsiteY0" fmla="*/ 0 h 1443789"/>
                <a:gd name="connsiteX1" fmla="*/ 689810 w 1299410"/>
                <a:gd name="connsiteY1" fmla="*/ 80210 h 1443789"/>
                <a:gd name="connsiteX2" fmla="*/ 1299410 w 1299410"/>
                <a:gd name="connsiteY2" fmla="*/ 1443789 h 1443789"/>
                <a:gd name="connsiteX3" fmla="*/ 352926 w 1299410"/>
                <a:gd name="connsiteY3" fmla="*/ 1443789 h 1443789"/>
                <a:gd name="connsiteX4" fmla="*/ 0 w 1299410"/>
                <a:gd name="connsiteY4" fmla="*/ 0 h 1443789"/>
                <a:gd name="connsiteX0" fmla="*/ 0 w 1299410"/>
                <a:gd name="connsiteY0" fmla="*/ 0 h 1541760"/>
                <a:gd name="connsiteX1" fmla="*/ 689810 w 1299410"/>
                <a:gd name="connsiteY1" fmla="*/ 80210 h 1541760"/>
                <a:gd name="connsiteX2" fmla="*/ 1299410 w 1299410"/>
                <a:gd name="connsiteY2" fmla="*/ 1443789 h 1541760"/>
                <a:gd name="connsiteX3" fmla="*/ 205969 w 1299410"/>
                <a:gd name="connsiteY3" fmla="*/ 1541760 h 1541760"/>
                <a:gd name="connsiteX4" fmla="*/ 0 w 1299410"/>
                <a:gd name="connsiteY4" fmla="*/ 0 h 1541760"/>
                <a:gd name="connsiteX0" fmla="*/ 0 w 1381053"/>
                <a:gd name="connsiteY0" fmla="*/ 0 h 1541760"/>
                <a:gd name="connsiteX1" fmla="*/ 689810 w 1381053"/>
                <a:gd name="connsiteY1" fmla="*/ 80210 h 1541760"/>
                <a:gd name="connsiteX2" fmla="*/ 1381053 w 1381053"/>
                <a:gd name="connsiteY2" fmla="*/ 1460117 h 1541760"/>
                <a:gd name="connsiteX3" fmla="*/ 205969 w 1381053"/>
                <a:gd name="connsiteY3" fmla="*/ 1541760 h 1541760"/>
                <a:gd name="connsiteX4" fmla="*/ 0 w 1381053"/>
                <a:gd name="connsiteY4" fmla="*/ 0 h 1541760"/>
                <a:gd name="connsiteX0" fmla="*/ 0 w 1152453"/>
                <a:gd name="connsiteY0" fmla="*/ 0 h 1541760"/>
                <a:gd name="connsiteX1" fmla="*/ 689810 w 1152453"/>
                <a:gd name="connsiteY1" fmla="*/ 80210 h 1541760"/>
                <a:gd name="connsiteX2" fmla="*/ 1152453 w 1152453"/>
                <a:gd name="connsiteY2" fmla="*/ 1492774 h 1541760"/>
                <a:gd name="connsiteX3" fmla="*/ 205969 w 1152453"/>
                <a:gd name="connsiteY3" fmla="*/ 1541760 h 1541760"/>
                <a:gd name="connsiteX4" fmla="*/ 0 w 1152453"/>
                <a:gd name="connsiteY4" fmla="*/ 0 h 1541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2453" h="1541760">
                  <a:moveTo>
                    <a:pt x="0" y="0"/>
                  </a:moveTo>
                  <a:lnTo>
                    <a:pt x="689810" y="80210"/>
                  </a:lnTo>
                  <a:lnTo>
                    <a:pt x="1152453" y="1492774"/>
                  </a:lnTo>
                  <a:lnTo>
                    <a:pt x="205969" y="15417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5" name="矩形 44"/>
            <p:cNvSpPr/>
            <p:nvPr/>
          </p:nvSpPr>
          <p:spPr>
            <a:xfrm rot="18968702">
              <a:off x="2715256" y="4020242"/>
              <a:ext cx="644813" cy="517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6" name="矩形 45"/>
            <p:cNvSpPr/>
            <p:nvPr/>
          </p:nvSpPr>
          <p:spPr>
            <a:xfrm rot="1047497">
              <a:off x="2697888" y="4918775"/>
              <a:ext cx="872781" cy="5666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7" name="矩形 46"/>
            <p:cNvSpPr/>
            <p:nvPr/>
          </p:nvSpPr>
          <p:spPr>
            <a:xfrm rot="5400000">
              <a:off x="2873492" y="5354740"/>
              <a:ext cx="1054070" cy="47009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8" name="矩形 47"/>
            <p:cNvSpPr/>
            <p:nvPr/>
          </p:nvSpPr>
          <p:spPr>
            <a:xfrm rot="6730380">
              <a:off x="1713021" y="5141820"/>
              <a:ext cx="1627057" cy="57738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cxnSp>
          <p:nvCxnSpPr>
            <p:cNvPr id="49" name="直接连接符 48"/>
            <p:cNvCxnSpPr/>
            <p:nvPr/>
          </p:nvCxnSpPr>
          <p:spPr>
            <a:xfrm flipV="1">
              <a:off x="2601092" y="3278549"/>
              <a:ext cx="489692" cy="281442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文本框 49"/>
          <p:cNvSpPr txBox="1"/>
          <p:nvPr/>
        </p:nvSpPr>
        <p:spPr>
          <a:xfrm>
            <a:off x="2740796" y="1140506"/>
            <a:ext cx="3524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以身作则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2756435" y="2025511"/>
            <a:ext cx="3531736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5400">
                <a:latin typeface="方正正粗黑简体" panose="02000000000000000000" pitchFamily="2" charset="-122"/>
                <a:ea typeface="方正正粗黑简体" panose="02000000000000000000" pitchFamily="2" charset="-122"/>
              </a:defRPr>
            </a:lvl1pPr>
          </a:lstStyle>
          <a:p>
            <a:r>
              <a:rPr lang="zh-CN" altLang="en-US" sz="4350" dirty="0"/>
              <a:t>与其喊破嗓子</a:t>
            </a:r>
            <a:endParaRPr lang="en-US" altLang="zh-CN" sz="4350" dirty="0"/>
          </a:p>
          <a:p>
            <a:r>
              <a:rPr lang="zh-CN" altLang="en-US" sz="4350" dirty="0"/>
              <a:t>不如做出样子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887634" y="1080703"/>
            <a:ext cx="848309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350" dirty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1</a:t>
            </a:r>
            <a:endParaRPr lang="zh-CN" altLang="en-US" sz="1035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512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云形标注 1"/>
          <p:cNvSpPr/>
          <p:nvPr/>
        </p:nvSpPr>
        <p:spPr>
          <a:xfrm>
            <a:off x="7796508" y="2215074"/>
            <a:ext cx="2624531" cy="1758436"/>
          </a:xfrm>
          <a:prstGeom prst="cloudCallout">
            <a:avLst>
              <a:gd name="adj1" fmla="val -148653"/>
              <a:gd name="adj2" fmla="val 3249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0" name="云形标注 89"/>
          <p:cNvSpPr/>
          <p:nvPr/>
        </p:nvSpPr>
        <p:spPr>
          <a:xfrm>
            <a:off x="7985234" y="2249733"/>
            <a:ext cx="2247077" cy="1505542"/>
          </a:xfrm>
          <a:prstGeom prst="cloudCallout">
            <a:avLst>
              <a:gd name="adj1" fmla="val -12621"/>
              <a:gd name="adj2" fmla="val 1012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3" name="文本框 92"/>
          <p:cNvSpPr txBox="1"/>
          <p:nvPr/>
        </p:nvSpPr>
        <p:spPr>
          <a:xfrm>
            <a:off x="2428592" y="972545"/>
            <a:ext cx="3524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共启愿景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8343704" y="2515028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梦想</a:t>
            </a:r>
          </a:p>
        </p:txBody>
      </p:sp>
      <p:grpSp>
        <p:nvGrpSpPr>
          <p:cNvPr id="91" name="组合 90"/>
          <p:cNvGrpSpPr/>
          <p:nvPr/>
        </p:nvGrpSpPr>
        <p:grpSpPr>
          <a:xfrm>
            <a:off x="3882355" y="4701823"/>
            <a:ext cx="802610" cy="2192420"/>
            <a:chOff x="620859" y="2436897"/>
            <a:chExt cx="1064245" cy="2907106"/>
          </a:xfrm>
        </p:grpSpPr>
        <p:sp>
          <p:nvSpPr>
            <p:cNvPr id="92" name="椭圆 91"/>
            <p:cNvSpPr/>
            <p:nvPr/>
          </p:nvSpPr>
          <p:spPr>
            <a:xfrm rot="19138579">
              <a:off x="620859" y="2436897"/>
              <a:ext cx="792884" cy="9993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95" name="圆角矩形 94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96" name="圆角矩形 95"/>
            <p:cNvSpPr/>
            <p:nvPr/>
          </p:nvSpPr>
          <p:spPr>
            <a:xfrm rot="1333540" flipH="1">
              <a:off x="622257" y="3342360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97" name="圆角矩形 96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98" name="圆角矩形 97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99" name="圆角矩形 98"/>
            <p:cNvSpPr/>
            <p:nvPr/>
          </p:nvSpPr>
          <p:spPr>
            <a:xfrm rot="20266460">
              <a:off x="1394374" y="3288859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4775143" y="4946752"/>
            <a:ext cx="802610" cy="2192420"/>
            <a:chOff x="620859" y="2436897"/>
            <a:chExt cx="1064245" cy="2907106"/>
          </a:xfrm>
        </p:grpSpPr>
        <p:sp>
          <p:nvSpPr>
            <p:cNvPr id="101" name="椭圆 100"/>
            <p:cNvSpPr/>
            <p:nvPr/>
          </p:nvSpPr>
          <p:spPr>
            <a:xfrm rot="19138579">
              <a:off x="620859" y="2436897"/>
              <a:ext cx="792884" cy="9993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2" name="圆角矩形 101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3" name="圆角矩形 102"/>
            <p:cNvSpPr/>
            <p:nvPr/>
          </p:nvSpPr>
          <p:spPr>
            <a:xfrm rot="1333540" flipH="1">
              <a:off x="622257" y="3342360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4" name="圆角矩形 103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5" name="圆角矩形 104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6" name="圆角矩形 105"/>
            <p:cNvSpPr/>
            <p:nvPr/>
          </p:nvSpPr>
          <p:spPr>
            <a:xfrm rot="20266460">
              <a:off x="1394374" y="3288859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5553495" y="4371939"/>
            <a:ext cx="802610" cy="2192420"/>
            <a:chOff x="620859" y="2436897"/>
            <a:chExt cx="1064245" cy="2907106"/>
          </a:xfrm>
        </p:grpSpPr>
        <p:sp>
          <p:nvSpPr>
            <p:cNvPr id="108" name="椭圆 107"/>
            <p:cNvSpPr/>
            <p:nvPr/>
          </p:nvSpPr>
          <p:spPr>
            <a:xfrm rot="19138579">
              <a:off x="620859" y="2436897"/>
              <a:ext cx="792884" cy="9993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9" name="圆角矩形 108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0" name="圆角矩形 109"/>
            <p:cNvSpPr/>
            <p:nvPr/>
          </p:nvSpPr>
          <p:spPr>
            <a:xfrm rot="1333540" flipH="1">
              <a:off x="622257" y="3342360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1" name="圆角矩形 110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2" name="圆角矩形 111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3" name="圆角矩形 112"/>
            <p:cNvSpPr/>
            <p:nvPr/>
          </p:nvSpPr>
          <p:spPr>
            <a:xfrm rot="20266460">
              <a:off x="1394374" y="3288859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6468058" y="4843043"/>
            <a:ext cx="802610" cy="2192420"/>
            <a:chOff x="620859" y="2436897"/>
            <a:chExt cx="1064245" cy="2907106"/>
          </a:xfrm>
        </p:grpSpPr>
        <p:sp>
          <p:nvSpPr>
            <p:cNvPr id="115" name="椭圆 114"/>
            <p:cNvSpPr/>
            <p:nvPr/>
          </p:nvSpPr>
          <p:spPr>
            <a:xfrm rot="19138579">
              <a:off x="620859" y="2436897"/>
              <a:ext cx="792884" cy="9993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6" name="圆角矩形 115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7" name="圆角矩形 116"/>
            <p:cNvSpPr/>
            <p:nvPr/>
          </p:nvSpPr>
          <p:spPr>
            <a:xfrm rot="1333540" flipH="1">
              <a:off x="622257" y="3342360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8" name="圆角矩形 117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9" name="圆角矩形 118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20" name="圆角矩形 119"/>
            <p:cNvSpPr/>
            <p:nvPr/>
          </p:nvSpPr>
          <p:spPr>
            <a:xfrm rot="20266460">
              <a:off x="1394374" y="3288859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1863595" y="5143353"/>
            <a:ext cx="802610" cy="2192420"/>
            <a:chOff x="620859" y="2436897"/>
            <a:chExt cx="1064245" cy="2907106"/>
          </a:xfrm>
        </p:grpSpPr>
        <p:sp>
          <p:nvSpPr>
            <p:cNvPr id="122" name="椭圆 121"/>
            <p:cNvSpPr/>
            <p:nvPr/>
          </p:nvSpPr>
          <p:spPr>
            <a:xfrm rot="19138579">
              <a:off x="620859" y="2436897"/>
              <a:ext cx="792884" cy="9993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23" name="圆角矩形 122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24" name="圆角矩形 123"/>
            <p:cNvSpPr/>
            <p:nvPr/>
          </p:nvSpPr>
          <p:spPr>
            <a:xfrm rot="1333540" flipH="1">
              <a:off x="622257" y="3342360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25" name="圆角矩形 124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26" name="圆角矩形 125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27" name="圆角矩形 126"/>
            <p:cNvSpPr/>
            <p:nvPr/>
          </p:nvSpPr>
          <p:spPr>
            <a:xfrm rot="20266460">
              <a:off x="1394374" y="3288859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128" name="椭圆 127"/>
          <p:cNvSpPr/>
          <p:nvPr/>
        </p:nvSpPr>
        <p:spPr>
          <a:xfrm>
            <a:off x="2310264" y="2992295"/>
            <a:ext cx="1419527" cy="141952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9" name="矩形 11"/>
          <p:cNvSpPr/>
          <p:nvPr/>
        </p:nvSpPr>
        <p:spPr>
          <a:xfrm>
            <a:off x="2364052" y="4125413"/>
            <a:ext cx="1201611" cy="1194736"/>
          </a:xfrm>
          <a:custGeom>
            <a:avLst/>
            <a:gdLst>
              <a:gd name="connsiteX0" fmla="*/ 0 w 1042737"/>
              <a:gd name="connsiteY0" fmla="*/ 0 h 1331495"/>
              <a:gd name="connsiteX1" fmla="*/ 1042737 w 1042737"/>
              <a:gd name="connsiteY1" fmla="*/ 0 h 1331495"/>
              <a:gd name="connsiteX2" fmla="*/ 1042737 w 1042737"/>
              <a:gd name="connsiteY2" fmla="*/ 1331495 h 1331495"/>
              <a:gd name="connsiteX3" fmla="*/ 0 w 1042737"/>
              <a:gd name="connsiteY3" fmla="*/ 1331495 h 1331495"/>
              <a:gd name="connsiteX4" fmla="*/ 0 w 1042737"/>
              <a:gd name="connsiteY4" fmla="*/ 0 h 1331495"/>
              <a:gd name="connsiteX0" fmla="*/ 224589 w 1042737"/>
              <a:gd name="connsiteY0" fmla="*/ 0 h 1379621"/>
              <a:gd name="connsiteX1" fmla="*/ 1042737 w 1042737"/>
              <a:gd name="connsiteY1" fmla="*/ 48126 h 1379621"/>
              <a:gd name="connsiteX2" fmla="*/ 1042737 w 1042737"/>
              <a:gd name="connsiteY2" fmla="*/ 1379621 h 1379621"/>
              <a:gd name="connsiteX3" fmla="*/ 0 w 1042737"/>
              <a:gd name="connsiteY3" fmla="*/ 1379621 h 1379621"/>
              <a:gd name="connsiteX4" fmla="*/ 224589 w 1042737"/>
              <a:gd name="connsiteY4" fmla="*/ 0 h 1379621"/>
              <a:gd name="connsiteX0" fmla="*/ 352926 w 1171074"/>
              <a:gd name="connsiteY0" fmla="*/ 0 h 1379621"/>
              <a:gd name="connsiteX1" fmla="*/ 1171074 w 1171074"/>
              <a:gd name="connsiteY1" fmla="*/ 48126 h 1379621"/>
              <a:gd name="connsiteX2" fmla="*/ 1171074 w 1171074"/>
              <a:gd name="connsiteY2" fmla="*/ 1379621 h 1379621"/>
              <a:gd name="connsiteX3" fmla="*/ 0 w 1171074"/>
              <a:gd name="connsiteY3" fmla="*/ 1363579 h 1379621"/>
              <a:gd name="connsiteX4" fmla="*/ 352926 w 1171074"/>
              <a:gd name="connsiteY4" fmla="*/ 0 h 1379621"/>
              <a:gd name="connsiteX0" fmla="*/ 208547 w 1171074"/>
              <a:gd name="connsiteY0" fmla="*/ 0 h 1363579"/>
              <a:gd name="connsiteX1" fmla="*/ 1171074 w 1171074"/>
              <a:gd name="connsiteY1" fmla="*/ 32084 h 1363579"/>
              <a:gd name="connsiteX2" fmla="*/ 1171074 w 1171074"/>
              <a:gd name="connsiteY2" fmla="*/ 1363579 h 1363579"/>
              <a:gd name="connsiteX3" fmla="*/ 0 w 1171074"/>
              <a:gd name="connsiteY3" fmla="*/ 1347537 h 1363579"/>
              <a:gd name="connsiteX4" fmla="*/ 208547 w 1171074"/>
              <a:gd name="connsiteY4" fmla="*/ 0 h 1363579"/>
              <a:gd name="connsiteX0" fmla="*/ 336884 w 1171074"/>
              <a:gd name="connsiteY0" fmla="*/ 0 h 1684421"/>
              <a:gd name="connsiteX1" fmla="*/ 1171074 w 1171074"/>
              <a:gd name="connsiteY1" fmla="*/ 352926 h 1684421"/>
              <a:gd name="connsiteX2" fmla="*/ 1171074 w 1171074"/>
              <a:gd name="connsiteY2" fmla="*/ 1684421 h 1684421"/>
              <a:gd name="connsiteX3" fmla="*/ 0 w 1171074"/>
              <a:gd name="connsiteY3" fmla="*/ 1668379 h 1684421"/>
              <a:gd name="connsiteX4" fmla="*/ 336884 w 1171074"/>
              <a:gd name="connsiteY4" fmla="*/ 0 h 1684421"/>
              <a:gd name="connsiteX0" fmla="*/ 62564 w 1171074"/>
              <a:gd name="connsiteY0" fmla="*/ 0 h 1592981"/>
              <a:gd name="connsiteX1" fmla="*/ 1171074 w 1171074"/>
              <a:gd name="connsiteY1" fmla="*/ 261486 h 1592981"/>
              <a:gd name="connsiteX2" fmla="*/ 1171074 w 1171074"/>
              <a:gd name="connsiteY2" fmla="*/ 1592981 h 1592981"/>
              <a:gd name="connsiteX3" fmla="*/ 0 w 1171074"/>
              <a:gd name="connsiteY3" fmla="*/ 1576939 h 1592981"/>
              <a:gd name="connsiteX4" fmla="*/ 62564 w 1171074"/>
              <a:gd name="connsiteY4" fmla="*/ 0 h 1592981"/>
              <a:gd name="connsiteX0" fmla="*/ 493638 w 1602148"/>
              <a:gd name="connsiteY0" fmla="*/ 0 h 1592981"/>
              <a:gd name="connsiteX1" fmla="*/ 1602148 w 1602148"/>
              <a:gd name="connsiteY1" fmla="*/ 261486 h 1592981"/>
              <a:gd name="connsiteX2" fmla="*/ 1602148 w 1602148"/>
              <a:gd name="connsiteY2" fmla="*/ 1592981 h 1592981"/>
              <a:gd name="connsiteX3" fmla="*/ 0 w 1602148"/>
              <a:gd name="connsiteY3" fmla="*/ 1407122 h 1592981"/>
              <a:gd name="connsiteX4" fmla="*/ 493638 w 1602148"/>
              <a:gd name="connsiteY4" fmla="*/ 0 h 1592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2148" h="1592981">
                <a:moveTo>
                  <a:pt x="493638" y="0"/>
                </a:moveTo>
                <a:lnTo>
                  <a:pt x="1602148" y="261486"/>
                </a:lnTo>
                <a:lnTo>
                  <a:pt x="1602148" y="1592981"/>
                </a:lnTo>
                <a:lnTo>
                  <a:pt x="0" y="1407122"/>
                </a:lnTo>
                <a:lnTo>
                  <a:pt x="49363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0" name="梯形 129"/>
          <p:cNvSpPr/>
          <p:nvPr/>
        </p:nvSpPr>
        <p:spPr>
          <a:xfrm flipV="1">
            <a:off x="2632030" y="5131524"/>
            <a:ext cx="744422" cy="1365112"/>
          </a:xfrm>
          <a:prstGeom prst="trapezoi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1" name="任意多边形 130"/>
          <p:cNvSpPr/>
          <p:nvPr/>
        </p:nvSpPr>
        <p:spPr>
          <a:xfrm>
            <a:off x="3320583" y="3652949"/>
            <a:ext cx="1675312" cy="1447368"/>
          </a:xfrm>
          <a:custGeom>
            <a:avLst/>
            <a:gdLst>
              <a:gd name="connsiteX0" fmla="*/ 104503 w 2286000"/>
              <a:gd name="connsiteY0" fmla="*/ 783772 h 1789612"/>
              <a:gd name="connsiteX1" fmla="*/ 104503 w 2286000"/>
              <a:gd name="connsiteY1" fmla="*/ 783772 h 1789612"/>
              <a:gd name="connsiteX2" fmla="*/ 2116183 w 2286000"/>
              <a:gd name="connsiteY2" fmla="*/ 0 h 1789612"/>
              <a:gd name="connsiteX3" fmla="*/ 2286000 w 2286000"/>
              <a:gd name="connsiteY3" fmla="*/ 587829 h 1789612"/>
              <a:gd name="connsiteX4" fmla="*/ 2168434 w 2286000"/>
              <a:gd name="connsiteY4" fmla="*/ 587829 h 1789612"/>
              <a:gd name="connsiteX5" fmla="*/ 0 w 2286000"/>
              <a:gd name="connsiteY5" fmla="*/ 1789612 h 1789612"/>
              <a:gd name="connsiteX6" fmla="*/ 78377 w 2286000"/>
              <a:gd name="connsiteY6" fmla="*/ 1737360 h 1789612"/>
              <a:gd name="connsiteX0" fmla="*/ 104503 w 2233749"/>
              <a:gd name="connsiteY0" fmla="*/ 783772 h 1789612"/>
              <a:gd name="connsiteX1" fmla="*/ 104503 w 2233749"/>
              <a:gd name="connsiteY1" fmla="*/ 783772 h 1789612"/>
              <a:gd name="connsiteX2" fmla="*/ 2116183 w 2233749"/>
              <a:gd name="connsiteY2" fmla="*/ 0 h 1789612"/>
              <a:gd name="connsiteX3" fmla="*/ 2233749 w 2233749"/>
              <a:gd name="connsiteY3" fmla="*/ 509452 h 1789612"/>
              <a:gd name="connsiteX4" fmla="*/ 2168434 w 2233749"/>
              <a:gd name="connsiteY4" fmla="*/ 587829 h 1789612"/>
              <a:gd name="connsiteX5" fmla="*/ 0 w 2233749"/>
              <a:gd name="connsiteY5" fmla="*/ 1789612 h 1789612"/>
              <a:gd name="connsiteX6" fmla="*/ 78377 w 2233749"/>
              <a:gd name="connsiteY6" fmla="*/ 1737360 h 1789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3749" h="1789612">
                <a:moveTo>
                  <a:pt x="104503" y="783772"/>
                </a:moveTo>
                <a:lnTo>
                  <a:pt x="104503" y="783772"/>
                </a:lnTo>
                <a:lnTo>
                  <a:pt x="2116183" y="0"/>
                </a:lnTo>
                <a:lnTo>
                  <a:pt x="2233749" y="509452"/>
                </a:lnTo>
                <a:lnTo>
                  <a:pt x="2168434" y="587829"/>
                </a:lnTo>
                <a:lnTo>
                  <a:pt x="0" y="1789612"/>
                </a:lnTo>
                <a:lnTo>
                  <a:pt x="78377" y="1737360"/>
                </a:lnTo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2" name="任意多边形 131"/>
          <p:cNvSpPr/>
          <p:nvPr/>
        </p:nvSpPr>
        <p:spPr>
          <a:xfrm>
            <a:off x="4607590" y="3825786"/>
            <a:ext cx="460466" cy="254726"/>
          </a:xfrm>
          <a:custGeom>
            <a:avLst/>
            <a:gdLst>
              <a:gd name="connsiteX0" fmla="*/ 0 w 613954"/>
              <a:gd name="connsiteY0" fmla="*/ 169817 h 339634"/>
              <a:gd name="connsiteX1" fmla="*/ 0 w 613954"/>
              <a:gd name="connsiteY1" fmla="*/ 169817 h 339634"/>
              <a:gd name="connsiteX2" fmla="*/ 117566 w 613954"/>
              <a:gd name="connsiteY2" fmla="*/ 130629 h 339634"/>
              <a:gd name="connsiteX3" fmla="*/ 587829 w 613954"/>
              <a:gd name="connsiteY3" fmla="*/ 0 h 339634"/>
              <a:gd name="connsiteX4" fmla="*/ 613954 w 613954"/>
              <a:gd name="connsiteY4" fmla="*/ 169817 h 339634"/>
              <a:gd name="connsiteX5" fmla="*/ 195943 w 613954"/>
              <a:gd name="connsiteY5" fmla="*/ 339634 h 33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954" h="339634">
                <a:moveTo>
                  <a:pt x="0" y="169817"/>
                </a:moveTo>
                <a:lnTo>
                  <a:pt x="0" y="169817"/>
                </a:lnTo>
                <a:lnTo>
                  <a:pt x="117566" y="130629"/>
                </a:lnTo>
                <a:lnTo>
                  <a:pt x="587829" y="0"/>
                </a:lnTo>
                <a:lnTo>
                  <a:pt x="613954" y="169817"/>
                </a:lnTo>
                <a:lnTo>
                  <a:pt x="195943" y="339634"/>
                </a:lnTo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3" name="任意多边形 132"/>
          <p:cNvSpPr/>
          <p:nvPr/>
        </p:nvSpPr>
        <p:spPr>
          <a:xfrm>
            <a:off x="4618788" y="3973510"/>
            <a:ext cx="460466" cy="254726"/>
          </a:xfrm>
          <a:custGeom>
            <a:avLst/>
            <a:gdLst>
              <a:gd name="connsiteX0" fmla="*/ 0 w 613954"/>
              <a:gd name="connsiteY0" fmla="*/ 169817 h 339634"/>
              <a:gd name="connsiteX1" fmla="*/ 0 w 613954"/>
              <a:gd name="connsiteY1" fmla="*/ 169817 h 339634"/>
              <a:gd name="connsiteX2" fmla="*/ 117566 w 613954"/>
              <a:gd name="connsiteY2" fmla="*/ 130629 h 339634"/>
              <a:gd name="connsiteX3" fmla="*/ 587829 w 613954"/>
              <a:gd name="connsiteY3" fmla="*/ 0 h 339634"/>
              <a:gd name="connsiteX4" fmla="*/ 613954 w 613954"/>
              <a:gd name="connsiteY4" fmla="*/ 169817 h 339634"/>
              <a:gd name="connsiteX5" fmla="*/ 195943 w 613954"/>
              <a:gd name="connsiteY5" fmla="*/ 339634 h 33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954" h="339634">
                <a:moveTo>
                  <a:pt x="0" y="169817"/>
                </a:moveTo>
                <a:lnTo>
                  <a:pt x="0" y="169817"/>
                </a:lnTo>
                <a:lnTo>
                  <a:pt x="117566" y="130629"/>
                </a:lnTo>
                <a:lnTo>
                  <a:pt x="587829" y="0"/>
                </a:lnTo>
                <a:lnTo>
                  <a:pt x="613954" y="169817"/>
                </a:lnTo>
                <a:lnTo>
                  <a:pt x="195943" y="339634"/>
                </a:lnTo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4" name="任意多边形 133"/>
          <p:cNvSpPr/>
          <p:nvPr/>
        </p:nvSpPr>
        <p:spPr>
          <a:xfrm>
            <a:off x="4702147" y="3618664"/>
            <a:ext cx="460466" cy="254726"/>
          </a:xfrm>
          <a:custGeom>
            <a:avLst/>
            <a:gdLst>
              <a:gd name="connsiteX0" fmla="*/ 0 w 613954"/>
              <a:gd name="connsiteY0" fmla="*/ 169817 h 339634"/>
              <a:gd name="connsiteX1" fmla="*/ 0 w 613954"/>
              <a:gd name="connsiteY1" fmla="*/ 169817 h 339634"/>
              <a:gd name="connsiteX2" fmla="*/ 117566 w 613954"/>
              <a:gd name="connsiteY2" fmla="*/ 130629 h 339634"/>
              <a:gd name="connsiteX3" fmla="*/ 587829 w 613954"/>
              <a:gd name="connsiteY3" fmla="*/ 0 h 339634"/>
              <a:gd name="connsiteX4" fmla="*/ 613954 w 613954"/>
              <a:gd name="connsiteY4" fmla="*/ 169817 h 339634"/>
              <a:gd name="connsiteX5" fmla="*/ 195943 w 613954"/>
              <a:gd name="connsiteY5" fmla="*/ 339634 h 33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954" h="339634">
                <a:moveTo>
                  <a:pt x="0" y="169817"/>
                </a:moveTo>
                <a:lnTo>
                  <a:pt x="0" y="169817"/>
                </a:lnTo>
                <a:lnTo>
                  <a:pt x="117566" y="130629"/>
                </a:lnTo>
                <a:lnTo>
                  <a:pt x="587829" y="0"/>
                </a:lnTo>
                <a:lnTo>
                  <a:pt x="613954" y="169817"/>
                </a:lnTo>
                <a:lnTo>
                  <a:pt x="195943" y="339634"/>
                </a:lnTo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35" name="组合 134"/>
          <p:cNvGrpSpPr/>
          <p:nvPr/>
        </p:nvGrpSpPr>
        <p:grpSpPr>
          <a:xfrm>
            <a:off x="7356100" y="4369516"/>
            <a:ext cx="802610" cy="2192420"/>
            <a:chOff x="620859" y="2436897"/>
            <a:chExt cx="1064245" cy="2907106"/>
          </a:xfrm>
        </p:grpSpPr>
        <p:sp>
          <p:nvSpPr>
            <p:cNvPr id="136" name="椭圆 135"/>
            <p:cNvSpPr/>
            <p:nvPr/>
          </p:nvSpPr>
          <p:spPr>
            <a:xfrm rot="19138579">
              <a:off x="620859" y="2436897"/>
              <a:ext cx="792884" cy="9993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7" name="圆角矩形 136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8" name="圆角矩形 137"/>
            <p:cNvSpPr/>
            <p:nvPr/>
          </p:nvSpPr>
          <p:spPr>
            <a:xfrm rot="1333540" flipH="1">
              <a:off x="622257" y="3342360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9" name="圆角矩形 138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40" name="圆角矩形 139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41" name="圆角矩形 140"/>
            <p:cNvSpPr/>
            <p:nvPr/>
          </p:nvSpPr>
          <p:spPr>
            <a:xfrm rot="20266460">
              <a:off x="1394374" y="3288859"/>
              <a:ext cx="290730" cy="11201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142" name="文本框 141"/>
          <p:cNvSpPr txBox="1"/>
          <p:nvPr/>
        </p:nvSpPr>
        <p:spPr>
          <a:xfrm>
            <a:off x="2502834" y="1853167"/>
            <a:ext cx="5213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方正正黑简体" panose="02000000000000000000" pitchFamily="2" charset="-122"/>
                <a:ea typeface="方正正黑简体" panose="02000000000000000000" pitchFamily="2" charset="-122"/>
              </a:rPr>
              <a:t>如果你想造一艘船，先不要雇人去搜集木头，也不要去分配任务，而是要先去激发他们对海洋的渴望。</a:t>
            </a:r>
          </a:p>
        </p:txBody>
      </p:sp>
      <p:sp>
        <p:nvSpPr>
          <p:cNvPr id="143" name="文本框 142"/>
          <p:cNvSpPr txBox="1"/>
          <p:nvPr/>
        </p:nvSpPr>
        <p:spPr>
          <a:xfrm>
            <a:off x="1457282" y="848691"/>
            <a:ext cx="848309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350" dirty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2</a:t>
            </a:r>
            <a:endParaRPr lang="zh-CN" altLang="en-US" sz="1035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102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矩形 87"/>
          <p:cNvSpPr/>
          <p:nvPr/>
        </p:nvSpPr>
        <p:spPr>
          <a:xfrm rot="19767676">
            <a:off x="4992448" y="3765910"/>
            <a:ext cx="393491" cy="82633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椭圆 1"/>
          <p:cNvSpPr/>
          <p:nvPr/>
        </p:nvSpPr>
        <p:spPr>
          <a:xfrm>
            <a:off x="5292233" y="3709878"/>
            <a:ext cx="1180475" cy="11804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" name="矩形 3"/>
          <p:cNvSpPr/>
          <p:nvPr/>
        </p:nvSpPr>
        <p:spPr>
          <a:xfrm rot="20254450">
            <a:off x="4054290" y="4203530"/>
            <a:ext cx="1595055" cy="929940"/>
          </a:xfrm>
          <a:custGeom>
            <a:avLst/>
            <a:gdLst>
              <a:gd name="connsiteX0" fmla="*/ 0 w 1888760"/>
              <a:gd name="connsiteY0" fmla="*/ 0 h 1109273"/>
              <a:gd name="connsiteX1" fmla="*/ 1888760 w 1888760"/>
              <a:gd name="connsiteY1" fmla="*/ 0 h 1109273"/>
              <a:gd name="connsiteX2" fmla="*/ 1888760 w 1888760"/>
              <a:gd name="connsiteY2" fmla="*/ 1109273 h 1109273"/>
              <a:gd name="connsiteX3" fmla="*/ 0 w 1888760"/>
              <a:gd name="connsiteY3" fmla="*/ 1109273 h 1109273"/>
              <a:gd name="connsiteX4" fmla="*/ 0 w 1888760"/>
              <a:gd name="connsiteY4" fmla="*/ 0 h 1109273"/>
              <a:gd name="connsiteX0" fmla="*/ 0 w 1888760"/>
              <a:gd name="connsiteY0" fmla="*/ 0 h 1109273"/>
              <a:gd name="connsiteX1" fmla="*/ 1888760 w 1888760"/>
              <a:gd name="connsiteY1" fmla="*/ 0 h 1109273"/>
              <a:gd name="connsiteX2" fmla="*/ 1747115 w 1888760"/>
              <a:gd name="connsiteY2" fmla="*/ 823785 h 1109273"/>
              <a:gd name="connsiteX3" fmla="*/ 0 w 1888760"/>
              <a:gd name="connsiteY3" fmla="*/ 1109273 h 1109273"/>
              <a:gd name="connsiteX4" fmla="*/ 0 w 1888760"/>
              <a:gd name="connsiteY4" fmla="*/ 0 h 1109273"/>
              <a:gd name="connsiteX0" fmla="*/ 0 w 2315893"/>
              <a:gd name="connsiteY0" fmla="*/ 0 h 1253116"/>
              <a:gd name="connsiteX1" fmla="*/ 2315893 w 2315893"/>
              <a:gd name="connsiteY1" fmla="*/ 143843 h 1253116"/>
              <a:gd name="connsiteX2" fmla="*/ 2174248 w 2315893"/>
              <a:gd name="connsiteY2" fmla="*/ 967628 h 1253116"/>
              <a:gd name="connsiteX3" fmla="*/ 427133 w 2315893"/>
              <a:gd name="connsiteY3" fmla="*/ 1253116 h 1253116"/>
              <a:gd name="connsiteX4" fmla="*/ 0 w 2315893"/>
              <a:gd name="connsiteY4" fmla="*/ 0 h 1253116"/>
              <a:gd name="connsiteX0" fmla="*/ 0 w 2126740"/>
              <a:gd name="connsiteY0" fmla="*/ 0 h 1239920"/>
              <a:gd name="connsiteX1" fmla="*/ 2126740 w 2126740"/>
              <a:gd name="connsiteY1" fmla="*/ 130647 h 1239920"/>
              <a:gd name="connsiteX2" fmla="*/ 1985095 w 2126740"/>
              <a:gd name="connsiteY2" fmla="*/ 954432 h 1239920"/>
              <a:gd name="connsiteX3" fmla="*/ 237980 w 2126740"/>
              <a:gd name="connsiteY3" fmla="*/ 1239920 h 1239920"/>
              <a:gd name="connsiteX4" fmla="*/ 0 w 2126740"/>
              <a:gd name="connsiteY4" fmla="*/ 0 h 123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6740" h="1239920">
                <a:moveTo>
                  <a:pt x="0" y="0"/>
                </a:moveTo>
                <a:lnTo>
                  <a:pt x="2126740" y="130647"/>
                </a:lnTo>
                <a:lnTo>
                  <a:pt x="1985095" y="954432"/>
                </a:lnTo>
                <a:lnTo>
                  <a:pt x="237980" y="123992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梯形 4"/>
          <p:cNvSpPr/>
          <p:nvPr/>
        </p:nvSpPr>
        <p:spPr>
          <a:xfrm flipV="1">
            <a:off x="3937222" y="4527966"/>
            <a:ext cx="921896" cy="1472784"/>
          </a:xfrm>
          <a:prstGeom prst="trapezoi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椭圆 6"/>
          <p:cNvSpPr/>
          <p:nvPr/>
        </p:nvSpPr>
        <p:spPr>
          <a:xfrm>
            <a:off x="2181327" y="1204671"/>
            <a:ext cx="3302572" cy="33025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圆角矩形 8"/>
          <p:cNvSpPr/>
          <p:nvPr/>
        </p:nvSpPr>
        <p:spPr>
          <a:xfrm rot="1844462">
            <a:off x="4331634" y="4150319"/>
            <a:ext cx="941144" cy="334831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文本框 9"/>
          <p:cNvSpPr txBox="1"/>
          <p:nvPr/>
        </p:nvSpPr>
        <p:spPr>
          <a:xfrm>
            <a:off x="2437368" y="2047885"/>
            <a:ext cx="2854864" cy="1661993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>
            <a:defPPr>
              <a:defRPr lang="zh-CN"/>
            </a:defPPr>
            <a:lvl1pPr>
              <a:defRPr sz="8800">
                <a:latin typeface="方正正粗黑简体" panose="02000000000000000000" pitchFamily="2" charset="-122"/>
                <a:ea typeface="方正正粗黑简体" panose="02000000000000000000" pitchFamily="2" charset="-122"/>
              </a:defRPr>
            </a:lvl1pPr>
          </a:lstStyle>
          <a:p>
            <a:r>
              <a:rPr lang="zh-CN" altLang="en-US" sz="10350" dirty="0">
                <a:solidFill>
                  <a:schemeClr val="bg1"/>
                </a:solidFill>
              </a:rPr>
              <a:t>问题</a:t>
            </a:r>
          </a:p>
        </p:txBody>
      </p:sp>
      <p:sp>
        <p:nvSpPr>
          <p:cNvPr id="11" name="任意多边形 10"/>
          <p:cNvSpPr/>
          <p:nvPr/>
        </p:nvSpPr>
        <p:spPr>
          <a:xfrm>
            <a:off x="4432317" y="5661343"/>
            <a:ext cx="6565461" cy="485011"/>
          </a:xfrm>
          <a:custGeom>
            <a:avLst/>
            <a:gdLst>
              <a:gd name="connsiteX0" fmla="*/ 7513 w 7441983"/>
              <a:gd name="connsiteY0" fmla="*/ 422033 h 422033"/>
              <a:gd name="connsiteX1" fmla="*/ 47270 w 7441983"/>
              <a:gd name="connsiteY1" fmla="*/ 322641 h 422033"/>
              <a:gd name="connsiteX2" fmla="*/ 365322 w 7441983"/>
              <a:gd name="connsiteY2" fmla="*/ 103981 h 422033"/>
              <a:gd name="connsiteX3" fmla="*/ 822522 w 7441983"/>
              <a:gd name="connsiteY3" fmla="*/ 4589 h 422033"/>
              <a:gd name="connsiteX4" fmla="*/ 1100818 w 7441983"/>
              <a:gd name="connsiteY4" fmla="*/ 243128 h 422033"/>
              <a:gd name="connsiteX5" fmla="*/ 1418870 w 7441983"/>
              <a:gd name="connsiteY5" fmla="*/ 223250 h 422033"/>
              <a:gd name="connsiteX6" fmla="*/ 1856191 w 7441983"/>
              <a:gd name="connsiteY6" fmla="*/ 143737 h 422033"/>
              <a:gd name="connsiteX7" fmla="*/ 2233878 w 7441983"/>
              <a:gd name="connsiteY7" fmla="*/ 64224 h 422033"/>
              <a:gd name="connsiteX8" fmla="*/ 2412783 w 7441983"/>
              <a:gd name="connsiteY8" fmla="*/ 123859 h 422033"/>
              <a:gd name="connsiteX9" fmla="*/ 2869983 w 7441983"/>
              <a:gd name="connsiteY9" fmla="*/ 203372 h 422033"/>
              <a:gd name="connsiteX10" fmla="*/ 3267548 w 7441983"/>
              <a:gd name="connsiteY10" fmla="*/ 183494 h 422033"/>
              <a:gd name="connsiteX11" fmla="*/ 3605478 w 7441983"/>
              <a:gd name="connsiteY11" fmla="*/ 143737 h 422033"/>
              <a:gd name="connsiteX12" fmla="*/ 3943409 w 7441983"/>
              <a:gd name="connsiteY12" fmla="*/ 143737 h 422033"/>
              <a:gd name="connsiteX13" fmla="*/ 4778296 w 7441983"/>
              <a:gd name="connsiteY13" fmla="*/ 282885 h 422033"/>
              <a:gd name="connsiteX14" fmla="*/ 5533670 w 7441983"/>
              <a:gd name="connsiteY14" fmla="*/ 123859 h 422033"/>
              <a:gd name="connsiteX15" fmla="*/ 5891478 w 7441983"/>
              <a:gd name="connsiteY15" fmla="*/ 143737 h 422033"/>
              <a:gd name="connsiteX16" fmla="*/ 6189652 w 7441983"/>
              <a:gd name="connsiteY16" fmla="*/ 143737 h 422033"/>
              <a:gd name="connsiteX17" fmla="*/ 6388435 w 7441983"/>
              <a:gd name="connsiteY17" fmla="*/ 183494 h 422033"/>
              <a:gd name="connsiteX18" fmla="*/ 6786000 w 7441983"/>
              <a:gd name="connsiteY18" fmla="*/ 203372 h 422033"/>
              <a:gd name="connsiteX19" fmla="*/ 7064296 w 7441983"/>
              <a:gd name="connsiteY19" fmla="*/ 223250 h 422033"/>
              <a:gd name="connsiteX20" fmla="*/ 7223322 w 7441983"/>
              <a:gd name="connsiteY20" fmla="*/ 263007 h 422033"/>
              <a:gd name="connsiteX21" fmla="*/ 7322713 w 7441983"/>
              <a:gd name="connsiteY21" fmla="*/ 263007 h 422033"/>
              <a:gd name="connsiteX22" fmla="*/ 7362470 w 7441983"/>
              <a:gd name="connsiteY22" fmla="*/ 282885 h 422033"/>
              <a:gd name="connsiteX23" fmla="*/ 7402226 w 7441983"/>
              <a:gd name="connsiteY23" fmla="*/ 282885 h 422033"/>
              <a:gd name="connsiteX24" fmla="*/ 7441983 w 7441983"/>
              <a:gd name="connsiteY24" fmla="*/ 282885 h 422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441983" h="422033">
                <a:moveTo>
                  <a:pt x="7513" y="422033"/>
                </a:moveTo>
                <a:cubicBezTo>
                  <a:pt x="-2426" y="398841"/>
                  <a:pt x="-12365" y="375650"/>
                  <a:pt x="47270" y="322641"/>
                </a:cubicBezTo>
                <a:cubicBezTo>
                  <a:pt x="106905" y="269632"/>
                  <a:pt x="236113" y="156990"/>
                  <a:pt x="365322" y="103981"/>
                </a:cubicBezTo>
                <a:cubicBezTo>
                  <a:pt x="494531" y="50972"/>
                  <a:pt x="699939" y="-18602"/>
                  <a:pt x="822522" y="4589"/>
                </a:cubicBezTo>
                <a:cubicBezTo>
                  <a:pt x="945105" y="27780"/>
                  <a:pt x="1001427" y="206684"/>
                  <a:pt x="1100818" y="243128"/>
                </a:cubicBezTo>
                <a:cubicBezTo>
                  <a:pt x="1200209" y="279572"/>
                  <a:pt x="1292975" y="239815"/>
                  <a:pt x="1418870" y="223250"/>
                </a:cubicBezTo>
                <a:cubicBezTo>
                  <a:pt x="1544766" y="206685"/>
                  <a:pt x="1720356" y="170241"/>
                  <a:pt x="1856191" y="143737"/>
                </a:cubicBezTo>
                <a:cubicBezTo>
                  <a:pt x="1992026" y="117233"/>
                  <a:pt x="2141113" y="67537"/>
                  <a:pt x="2233878" y="64224"/>
                </a:cubicBezTo>
                <a:cubicBezTo>
                  <a:pt x="2326643" y="60911"/>
                  <a:pt x="2306766" y="100668"/>
                  <a:pt x="2412783" y="123859"/>
                </a:cubicBezTo>
                <a:cubicBezTo>
                  <a:pt x="2518800" y="147050"/>
                  <a:pt x="2727522" y="193433"/>
                  <a:pt x="2869983" y="203372"/>
                </a:cubicBezTo>
                <a:cubicBezTo>
                  <a:pt x="3012444" y="213311"/>
                  <a:pt x="3144966" y="193433"/>
                  <a:pt x="3267548" y="183494"/>
                </a:cubicBezTo>
                <a:cubicBezTo>
                  <a:pt x="3390130" y="173555"/>
                  <a:pt x="3492835" y="150363"/>
                  <a:pt x="3605478" y="143737"/>
                </a:cubicBezTo>
                <a:cubicBezTo>
                  <a:pt x="3718121" y="137111"/>
                  <a:pt x="3747939" y="120546"/>
                  <a:pt x="3943409" y="143737"/>
                </a:cubicBezTo>
                <a:cubicBezTo>
                  <a:pt x="4138879" y="166928"/>
                  <a:pt x="4513253" y="286198"/>
                  <a:pt x="4778296" y="282885"/>
                </a:cubicBezTo>
                <a:cubicBezTo>
                  <a:pt x="5043339" y="279572"/>
                  <a:pt x="5348140" y="147050"/>
                  <a:pt x="5533670" y="123859"/>
                </a:cubicBezTo>
                <a:cubicBezTo>
                  <a:pt x="5719200" y="100668"/>
                  <a:pt x="5782148" y="140424"/>
                  <a:pt x="5891478" y="143737"/>
                </a:cubicBezTo>
                <a:cubicBezTo>
                  <a:pt x="6000808" y="147050"/>
                  <a:pt x="6106826" y="137111"/>
                  <a:pt x="6189652" y="143737"/>
                </a:cubicBezTo>
                <a:cubicBezTo>
                  <a:pt x="6272478" y="150363"/>
                  <a:pt x="6289044" y="173555"/>
                  <a:pt x="6388435" y="183494"/>
                </a:cubicBezTo>
                <a:cubicBezTo>
                  <a:pt x="6487826" y="193433"/>
                  <a:pt x="6673357" y="196746"/>
                  <a:pt x="6786000" y="203372"/>
                </a:cubicBezTo>
                <a:cubicBezTo>
                  <a:pt x="6898643" y="209998"/>
                  <a:pt x="6991409" y="213311"/>
                  <a:pt x="7064296" y="223250"/>
                </a:cubicBezTo>
                <a:cubicBezTo>
                  <a:pt x="7137183" y="233189"/>
                  <a:pt x="7180253" y="256381"/>
                  <a:pt x="7223322" y="263007"/>
                </a:cubicBezTo>
                <a:cubicBezTo>
                  <a:pt x="7266391" y="269633"/>
                  <a:pt x="7299522" y="259694"/>
                  <a:pt x="7322713" y="263007"/>
                </a:cubicBezTo>
                <a:cubicBezTo>
                  <a:pt x="7345904" y="266320"/>
                  <a:pt x="7349218" y="279572"/>
                  <a:pt x="7362470" y="282885"/>
                </a:cubicBezTo>
                <a:cubicBezTo>
                  <a:pt x="7375722" y="286198"/>
                  <a:pt x="7402226" y="282885"/>
                  <a:pt x="7402226" y="282885"/>
                </a:cubicBezTo>
                <a:lnTo>
                  <a:pt x="7441983" y="282885"/>
                </a:lnTo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9" name="任意多边形 88"/>
          <p:cNvSpPr/>
          <p:nvPr/>
        </p:nvSpPr>
        <p:spPr>
          <a:xfrm flipH="1">
            <a:off x="-667324" y="5647060"/>
            <a:ext cx="5232698" cy="485011"/>
          </a:xfrm>
          <a:custGeom>
            <a:avLst/>
            <a:gdLst>
              <a:gd name="connsiteX0" fmla="*/ 7513 w 7441983"/>
              <a:gd name="connsiteY0" fmla="*/ 422033 h 422033"/>
              <a:gd name="connsiteX1" fmla="*/ 47270 w 7441983"/>
              <a:gd name="connsiteY1" fmla="*/ 322641 h 422033"/>
              <a:gd name="connsiteX2" fmla="*/ 365322 w 7441983"/>
              <a:gd name="connsiteY2" fmla="*/ 103981 h 422033"/>
              <a:gd name="connsiteX3" fmla="*/ 822522 w 7441983"/>
              <a:gd name="connsiteY3" fmla="*/ 4589 h 422033"/>
              <a:gd name="connsiteX4" fmla="*/ 1100818 w 7441983"/>
              <a:gd name="connsiteY4" fmla="*/ 243128 h 422033"/>
              <a:gd name="connsiteX5" fmla="*/ 1418870 w 7441983"/>
              <a:gd name="connsiteY5" fmla="*/ 223250 h 422033"/>
              <a:gd name="connsiteX6" fmla="*/ 1856191 w 7441983"/>
              <a:gd name="connsiteY6" fmla="*/ 143737 h 422033"/>
              <a:gd name="connsiteX7" fmla="*/ 2233878 w 7441983"/>
              <a:gd name="connsiteY7" fmla="*/ 64224 h 422033"/>
              <a:gd name="connsiteX8" fmla="*/ 2412783 w 7441983"/>
              <a:gd name="connsiteY8" fmla="*/ 123859 h 422033"/>
              <a:gd name="connsiteX9" fmla="*/ 2869983 w 7441983"/>
              <a:gd name="connsiteY9" fmla="*/ 203372 h 422033"/>
              <a:gd name="connsiteX10" fmla="*/ 3267548 w 7441983"/>
              <a:gd name="connsiteY10" fmla="*/ 183494 h 422033"/>
              <a:gd name="connsiteX11" fmla="*/ 3605478 w 7441983"/>
              <a:gd name="connsiteY11" fmla="*/ 143737 h 422033"/>
              <a:gd name="connsiteX12" fmla="*/ 3943409 w 7441983"/>
              <a:gd name="connsiteY12" fmla="*/ 143737 h 422033"/>
              <a:gd name="connsiteX13" fmla="*/ 4778296 w 7441983"/>
              <a:gd name="connsiteY13" fmla="*/ 282885 h 422033"/>
              <a:gd name="connsiteX14" fmla="*/ 5533670 w 7441983"/>
              <a:gd name="connsiteY14" fmla="*/ 123859 h 422033"/>
              <a:gd name="connsiteX15" fmla="*/ 5891478 w 7441983"/>
              <a:gd name="connsiteY15" fmla="*/ 143737 h 422033"/>
              <a:gd name="connsiteX16" fmla="*/ 6189652 w 7441983"/>
              <a:gd name="connsiteY16" fmla="*/ 143737 h 422033"/>
              <a:gd name="connsiteX17" fmla="*/ 6388435 w 7441983"/>
              <a:gd name="connsiteY17" fmla="*/ 183494 h 422033"/>
              <a:gd name="connsiteX18" fmla="*/ 6786000 w 7441983"/>
              <a:gd name="connsiteY18" fmla="*/ 203372 h 422033"/>
              <a:gd name="connsiteX19" fmla="*/ 7064296 w 7441983"/>
              <a:gd name="connsiteY19" fmla="*/ 223250 h 422033"/>
              <a:gd name="connsiteX20" fmla="*/ 7223322 w 7441983"/>
              <a:gd name="connsiteY20" fmla="*/ 263007 h 422033"/>
              <a:gd name="connsiteX21" fmla="*/ 7322713 w 7441983"/>
              <a:gd name="connsiteY21" fmla="*/ 263007 h 422033"/>
              <a:gd name="connsiteX22" fmla="*/ 7362470 w 7441983"/>
              <a:gd name="connsiteY22" fmla="*/ 282885 h 422033"/>
              <a:gd name="connsiteX23" fmla="*/ 7402226 w 7441983"/>
              <a:gd name="connsiteY23" fmla="*/ 282885 h 422033"/>
              <a:gd name="connsiteX24" fmla="*/ 7441983 w 7441983"/>
              <a:gd name="connsiteY24" fmla="*/ 282885 h 422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441983" h="422033">
                <a:moveTo>
                  <a:pt x="7513" y="422033"/>
                </a:moveTo>
                <a:cubicBezTo>
                  <a:pt x="-2426" y="398841"/>
                  <a:pt x="-12365" y="375650"/>
                  <a:pt x="47270" y="322641"/>
                </a:cubicBezTo>
                <a:cubicBezTo>
                  <a:pt x="106905" y="269632"/>
                  <a:pt x="236113" y="156990"/>
                  <a:pt x="365322" y="103981"/>
                </a:cubicBezTo>
                <a:cubicBezTo>
                  <a:pt x="494531" y="50972"/>
                  <a:pt x="699939" y="-18602"/>
                  <a:pt x="822522" y="4589"/>
                </a:cubicBezTo>
                <a:cubicBezTo>
                  <a:pt x="945105" y="27780"/>
                  <a:pt x="1001427" y="206684"/>
                  <a:pt x="1100818" y="243128"/>
                </a:cubicBezTo>
                <a:cubicBezTo>
                  <a:pt x="1200209" y="279572"/>
                  <a:pt x="1292975" y="239815"/>
                  <a:pt x="1418870" y="223250"/>
                </a:cubicBezTo>
                <a:cubicBezTo>
                  <a:pt x="1544766" y="206685"/>
                  <a:pt x="1720356" y="170241"/>
                  <a:pt x="1856191" y="143737"/>
                </a:cubicBezTo>
                <a:cubicBezTo>
                  <a:pt x="1992026" y="117233"/>
                  <a:pt x="2141113" y="67537"/>
                  <a:pt x="2233878" y="64224"/>
                </a:cubicBezTo>
                <a:cubicBezTo>
                  <a:pt x="2326643" y="60911"/>
                  <a:pt x="2306766" y="100668"/>
                  <a:pt x="2412783" y="123859"/>
                </a:cubicBezTo>
                <a:cubicBezTo>
                  <a:pt x="2518800" y="147050"/>
                  <a:pt x="2727522" y="193433"/>
                  <a:pt x="2869983" y="203372"/>
                </a:cubicBezTo>
                <a:cubicBezTo>
                  <a:pt x="3012444" y="213311"/>
                  <a:pt x="3144966" y="193433"/>
                  <a:pt x="3267548" y="183494"/>
                </a:cubicBezTo>
                <a:cubicBezTo>
                  <a:pt x="3390130" y="173555"/>
                  <a:pt x="3492835" y="150363"/>
                  <a:pt x="3605478" y="143737"/>
                </a:cubicBezTo>
                <a:cubicBezTo>
                  <a:pt x="3718121" y="137111"/>
                  <a:pt x="3747939" y="120546"/>
                  <a:pt x="3943409" y="143737"/>
                </a:cubicBezTo>
                <a:cubicBezTo>
                  <a:pt x="4138879" y="166928"/>
                  <a:pt x="4513253" y="286198"/>
                  <a:pt x="4778296" y="282885"/>
                </a:cubicBezTo>
                <a:cubicBezTo>
                  <a:pt x="5043339" y="279572"/>
                  <a:pt x="5348140" y="147050"/>
                  <a:pt x="5533670" y="123859"/>
                </a:cubicBezTo>
                <a:cubicBezTo>
                  <a:pt x="5719200" y="100668"/>
                  <a:pt x="5782148" y="140424"/>
                  <a:pt x="5891478" y="143737"/>
                </a:cubicBezTo>
                <a:cubicBezTo>
                  <a:pt x="6000808" y="147050"/>
                  <a:pt x="6106826" y="137111"/>
                  <a:pt x="6189652" y="143737"/>
                </a:cubicBezTo>
                <a:cubicBezTo>
                  <a:pt x="6272478" y="150363"/>
                  <a:pt x="6289044" y="173555"/>
                  <a:pt x="6388435" y="183494"/>
                </a:cubicBezTo>
                <a:cubicBezTo>
                  <a:pt x="6487826" y="193433"/>
                  <a:pt x="6673357" y="196746"/>
                  <a:pt x="6786000" y="203372"/>
                </a:cubicBezTo>
                <a:cubicBezTo>
                  <a:pt x="6898643" y="209998"/>
                  <a:pt x="6991409" y="213311"/>
                  <a:pt x="7064296" y="223250"/>
                </a:cubicBezTo>
                <a:cubicBezTo>
                  <a:pt x="7137183" y="233189"/>
                  <a:pt x="7180253" y="256381"/>
                  <a:pt x="7223322" y="263007"/>
                </a:cubicBezTo>
                <a:cubicBezTo>
                  <a:pt x="7266391" y="269633"/>
                  <a:pt x="7299522" y="259694"/>
                  <a:pt x="7322713" y="263007"/>
                </a:cubicBezTo>
                <a:cubicBezTo>
                  <a:pt x="7345904" y="266320"/>
                  <a:pt x="7349218" y="279572"/>
                  <a:pt x="7362470" y="282885"/>
                </a:cubicBezTo>
                <a:cubicBezTo>
                  <a:pt x="7375722" y="286198"/>
                  <a:pt x="7402226" y="282885"/>
                  <a:pt x="7402226" y="282885"/>
                </a:cubicBezTo>
                <a:lnTo>
                  <a:pt x="7441983" y="282885"/>
                </a:lnTo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0" name="文本框 89"/>
          <p:cNvSpPr txBox="1"/>
          <p:nvPr/>
        </p:nvSpPr>
        <p:spPr>
          <a:xfrm>
            <a:off x="6350350" y="1450320"/>
            <a:ext cx="3524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挑战现状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6335756" y="2331083"/>
            <a:ext cx="36471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00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世上没有绝望的处境</a:t>
            </a:r>
            <a:endParaRPr lang="en-US" altLang="zh-CN" sz="3000" dirty="0">
              <a:latin typeface="方正正粗黑简体" panose="02000000000000000000" pitchFamily="2" charset="-122"/>
              <a:ea typeface="方正正粗黑简体" panose="02000000000000000000" pitchFamily="2" charset="-122"/>
            </a:endParaRPr>
          </a:p>
          <a:p>
            <a:r>
              <a:rPr lang="zh-CN" altLang="en-US" sz="300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只有对处境绝望的人</a:t>
            </a:r>
            <a:endParaRPr lang="en-US" altLang="zh-CN" sz="3000" dirty="0">
              <a:latin typeface="方正正粗黑简体" panose="02000000000000000000" pitchFamily="2" charset="-122"/>
              <a:ea typeface="方正正粗黑简体" panose="02000000000000000000" pitchFamily="2" charset="-122"/>
            </a:endParaRPr>
          </a:p>
          <a:p>
            <a:r>
              <a:rPr lang="zh-CN" altLang="en-US" sz="300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积极进取尝试新方法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365194" y="1375540"/>
            <a:ext cx="848309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350" dirty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3</a:t>
            </a:r>
            <a:endParaRPr lang="zh-CN" altLang="en-US" sz="1035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644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文本框 138"/>
          <p:cNvSpPr txBox="1"/>
          <p:nvPr/>
        </p:nvSpPr>
        <p:spPr>
          <a:xfrm>
            <a:off x="2442641" y="1226727"/>
            <a:ext cx="3524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使众人行</a:t>
            </a:r>
          </a:p>
        </p:txBody>
      </p:sp>
      <p:sp>
        <p:nvSpPr>
          <p:cNvPr id="264" name="椭圆 263"/>
          <p:cNvSpPr/>
          <p:nvPr/>
        </p:nvSpPr>
        <p:spPr>
          <a:xfrm>
            <a:off x="6726221" y="5127125"/>
            <a:ext cx="314051" cy="3140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65" name="圆角矩形 264"/>
          <p:cNvSpPr/>
          <p:nvPr/>
        </p:nvSpPr>
        <p:spPr>
          <a:xfrm>
            <a:off x="6666623" y="5422080"/>
            <a:ext cx="458704" cy="6140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67" name="圆角矩形 266"/>
          <p:cNvSpPr/>
          <p:nvPr/>
        </p:nvSpPr>
        <p:spPr>
          <a:xfrm>
            <a:off x="6714664" y="5929077"/>
            <a:ext cx="168446" cy="480327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68" name="圆角矩形 267"/>
          <p:cNvSpPr/>
          <p:nvPr/>
        </p:nvSpPr>
        <p:spPr>
          <a:xfrm>
            <a:off x="6904758" y="5942025"/>
            <a:ext cx="150314" cy="46737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276" name="组合 275"/>
          <p:cNvGrpSpPr/>
          <p:nvPr/>
        </p:nvGrpSpPr>
        <p:grpSpPr>
          <a:xfrm>
            <a:off x="6610934" y="4991788"/>
            <a:ext cx="170977" cy="869895"/>
            <a:chOff x="5188280" y="4731741"/>
            <a:chExt cx="227969" cy="1159860"/>
          </a:xfrm>
        </p:grpSpPr>
        <p:sp>
          <p:nvSpPr>
            <p:cNvPr id="266" name="圆角矩形 265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273" name="圆角矩形 272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277" name="组合 276"/>
          <p:cNvGrpSpPr/>
          <p:nvPr/>
        </p:nvGrpSpPr>
        <p:grpSpPr>
          <a:xfrm flipH="1">
            <a:off x="7026923" y="5048814"/>
            <a:ext cx="170977" cy="869895"/>
            <a:chOff x="5188280" y="4731741"/>
            <a:chExt cx="227969" cy="1159860"/>
          </a:xfrm>
        </p:grpSpPr>
        <p:sp>
          <p:nvSpPr>
            <p:cNvPr id="278" name="圆角矩形 277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279" name="圆角矩形 278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280" name="椭圆 279"/>
          <p:cNvSpPr/>
          <p:nvPr/>
        </p:nvSpPr>
        <p:spPr>
          <a:xfrm>
            <a:off x="6688759" y="3685319"/>
            <a:ext cx="314051" cy="3140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81" name="圆角矩形 280"/>
          <p:cNvSpPr/>
          <p:nvPr/>
        </p:nvSpPr>
        <p:spPr>
          <a:xfrm>
            <a:off x="6616430" y="3974518"/>
            <a:ext cx="508896" cy="6140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85" name="圆角矩形 284"/>
          <p:cNvSpPr/>
          <p:nvPr/>
        </p:nvSpPr>
        <p:spPr>
          <a:xfrm rot="8445454" flipH="1">
            <a:off x="6592239" y="3847670"/>
            <a:ext cx="163756" cy="62011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86" name="圆角矩形 285"/>
          <p:cNvSpPr/>
          <p:nvPr/>
        </p:nvSpPr>
        <p:spPr>
          <a:xfrm rot="11662109" flipH="1">
            <a:off x="6461248" y="3760472"/>
            <a:ext cx="148298" cy="26063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287" name="组合 286"/>
          <p:cNvGrpSpPr/>
          <p:nvPr/>
        </p:nvGrpSpPr>
        <p:grpSpPr>
          <a:xfrm flipH="1">
            <a:off x="6954395" y="3551482"/>
            <a:ext cx="201717" cy="781208"/>
            <a:chOff x="5188280" y="4731741"/>
            <a:chExt cx="227969" cy="1159860"/>
          </a:xfrm>
        </p:grpSpPr>
        <p:sp>
          <p:nvSpPr>
            <p:cNvPr id="288" name="圆角矩形 287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289" name="圆角矩形 288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290" name="椭圆 289"/>
          <p:cNvSpPr/>
          <p:nvPr/>
        </p:nvSpPr>
        <p:spPr>
          <a:xfrm>
            <a:off x="6655967" y="2214034"/>
            <a:ext cx="314051" cy="3140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91" name="圆角矩形 290"/>
          <p:cNvSpPr/>
          <p:nvPr/>
        </p:nvSpPr>
        <p:spPr>
          <a:xfrm>
            <a:off x="6596368" y="2508989"/>
            <a:ext cx="458704" cy="6140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95" name="圆角矩形 294"/>
          <p:cNvSpPr/>
          <p:nvPr/>
        </p:nvSpPr>
        <p:spPr>
          <a:xfrm rot="8104799" flipH="1">
            <a:off x="6503551" y="2336565"/>
            <a:ext cx="137179" cy="343935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96" name="圆角矩形 295"/>
          <p:cNvSpPr/>
          <p:nvPr/>
        </p:nvSpPr>
        <p:spPr>
          <a:xfrm rot="13535274" flipH="1">
            <a:off x="6460558" y="2263292"/>
            <a:ext cx="137179" cy="24204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297" name="组合 296"/>
          <p:cNvGrpSpPr/>
          <p:nvPr/>
        </p:nvGrpSpPr>
        <p:grpSpPr>
          <a:xfrm flipH="1">
            <a:off x="6909621" y="1935862"/>
            <a:ext cx="199734" cy="1008074"/>
            <a:chOff x="5188280" y="4731741"/>
            <a:chExt cx="227969" cy="1159860"/>
          </a:xfrm>
        </p:grpSpPr>
        <p:sp>
          <p:nvSpPr>
            <p:cNvPr id="298" name="圆角矩形 297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299" name="圆角矩形 298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300" name="矩形 299"/>
          <p:cNvSpPr/>
          <p:nvPr/>
        </p:nvSpPr>
        <p:spPr>
          <a:xfrm>
            <a:off x="6502423" y="3076075"/>
            <a:ext cx="298814" cy="683285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01" name="矩形 299"/>
          <p:cNvSpPr/>
          <p:nvPr/>
        </p:nvSpPr>
        <p:spPr>
          <a:xfrm rot="17862453">
            <a:off x="6885986" y="2932914"/>
            <a:ext cx="298814" cy="42660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02" name="矩形 299"/>
          <p:cNvSpPr/>
          <p:nvPr/>
        </p:nvSpPr>
        <p:spPr>
          <a:xfrm>
            <a:off x="6944025" y="3200653"/>
            <a:ext cx="261236" cy="42660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  <a:gd name="connsiteX0" fmla="*/ 112735 w 360841"/>
              <a:gd name="connsiteY0" fmla="*/ 0 h 911046"/>
              <a:gd name="connsiteX1" fmla="*/ 360841 w 360841"/>
              <a:gd name="connsiteY1" fmla="*/ 12526 h 911046"/>
              <a:gd name="connsiteX2" fmla="*/ 147899 w 360841"/>
              <a:gd name="connsiteY2" fmla="*/ 911046 h 911046"/>
              <a:gd name="connsiteX3" fmla="*/ 0 w 360841"/>
              <a:gd name="connsiteY3" fmla="*/ 738019 h 911046"/>
              <a:gd name="connsiteX4" fmla="*/ 112735 w 360841"/>
              <a:gd name="connsiteY4" fmla="*/ 0 h 911046"/>
              <a:gd name="connsiteX0" fmla="*/ 112735 w 348315"/>
              <a:gd name="connsiteY0" fmla="*/ 0 h 911046"/>
              <a:gd name="connsiteX1" fmla="*/ 348315 w 348315"/>
              <a:gd name="connsiteY1" fmla="*/ 112839 h 911046"/>
              <a:gd name="connsiteX2" fmla="*/ 147899 w 348315"/>
              <a:gd name="connsiteY2" fmla="*/ 911046 h 911046"/>
              <a:gd name="connsiteX3" fmla="*/ 0 w 348315"/>
              <a:gd name="connsiteY3" fmla="*/ 738019 h 911046"/>
              <a:gd name="connsiteX4" fmla="*/ 112735 w 348315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315" h="911046">
                <a:moveTo>
                  <a:pt x="112735" y="0"/>
                </a:moveTo>
                <a:lnTo>
                  <a:pt x="348315" y="112839"/>
                </a:lnTo>
                <a:lnTo>
                  <a:pt x="147899" y="911046"/>
                </a:lnTo>
                <a:lnTo>
                  <a:pt x="0" y="738019"/>
                </a:lnTo>
                <a:lnTo>
                  <a:pt x="11273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10" name="矩形 299"/>
          <p:cNvSpPr/>
          <p:nvPr/>
        </p:nvSpPr>
        <p:spPr>
          <a:xfrm rot="21048218">
            <a:off x="6607421" y="4459117"/>
            <a:ext cx="298814" cy="52908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11" name="矩形 299"/>
          <p:cNvSpPr/>
          <p:nvPr/>
        </p:nvSpPr>
        <p:spPr>
          <a:xfrm rot="20174882">
            <a:off x="6877457" y="4530002"/>
            <a:ext cx="298814" cy="52908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12" name="椭圆 311"/>
          <p:cNvSpPr/>
          <p:nvPr/>
        </p:nvSpPr>
        <p:spPr>
          <a:xfrm>
            <a:off x="8074187" y="5775974"/>
            <a:ext cx="314051" cy="3140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13" name="圆角矩形 312"/>
          <p:cNvSpPr/>
          <p:nvPr/>
        </p:nvSpPr>
        <p:spPr>
          <a:xfrm>
            <a:off x="8014589" y="6928178"/>
            <a:ext cx="458704" cy="6140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14" name="圆角矩形 313"/>
          <p:cNvSpPr/>
          <p:nvPr/>
        </p:nvSpPr>
        <p:spPr>
          <a:xfrm>
            <a:off x="8062630" y="7435175"/>
            <a:ext cx="168446" cy="480327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15" name="圆角矩形 314"/>
          <p:cNvSpPr/>
          <p:nvPr/>
        </p:nvSpPr>
        <p:spPr>
          <a:xfrm>
            <a:off x="8252724" y="7448123"/>
            <a:ext cx="150314" cy="46737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16" name="组合 315"/>
          <p:cNvGrpSpPr/>
          <p:nvPr/>
        </p:nvGrpSpPr>
        <p:grpSpPr>
          <a:xfrm>
            <a:off x="7958900" y="5640637"/>
            <a:ext cx="170977" cy="869895"/>
            <a:chOff x="5188280" y="4731741"/>
            <a:chExt cx="227969" cy="1159860"/>
          </a:xfrm>
        </p:grpSpPr>
        <p:sp>
          <p:nvSpPr>
            <p:cNvPr id="317" name="圆角矩形 316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18" name="圆角矩形 317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319" name="组合 318"/>
          <p:cNvGrpSpPr/>
          <p:nvPr/>
        </p:nvGrpSpPr>
        <p:grpSpPr>
          <a:xfrm flipH="1">
            <a:off x="8374889" y="5697663"/>
            <a:ext cx="170977" cy="869895"/>
            <a:chOff x="5188280" y="4731741"/>
            <a:chExt cx="227969" cy="1159860"/>
          </a:xfrm>
        </p:grpSpPr>
        <p:sp>
          <p:nvSpPr>
            <p:cNvPr id="320" name="圆角矩形 319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21" name="圆角矩形 320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322" name="椭圆 321"/>
          <p:cNvSpPr/>
          <p:nvPr/>
        </p:nvSpPr>
        <p:spPr>
          <a:xfrm>
            <a:off x="8036725" y="4334168"/>
            <a:ext cx="314051" cy="3140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23" name="圆角矩形 322"/>
          <p:cNvSpPr/>
          <p:nvPr/>
        </p:nvSpPr>
        <p:spPr>
          <a:xfrm>
            <a:off x="7964396" y="4623367"/>
            <a:ext cx="508896" cy="6140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24" name="圆角矩形 323"/>
          <p:cNvSpPr/>
          <p:nvPr/>
        </p:nvSpPr>
        <p:spPr>
          <a:xfrm rot="8445454" flipH="1">
            <a:off x="7940205" y="4496519"/>
            <a:ext cx="163756" cy="62011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25" name="圆角矩形 324"/>
          <p:cNvSpPr/>
          <p:nvPr/>
        </p:nvSpPr>
        <p:spPr>
          <a:xfrm rot="11662109" flipH="1">
            <a:off x="7809214" y="4409321"/>
            <a:ext cx="148298" cy="26063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26" name="组合 325"/>
          <p:cNvGrpSpPr/>
          <p:nvPr/>
        </p:nvGrpSpPr>
        <p:grpSpPr>
          <a:xfrm flipH="1">
            <a:off x="8302361" y="4200331"/>
            <a:ext cx="201717" cy="781208"/>
            <a:chOff x="5188280" y="4731741"/>
            <a:chExt cx="227969" cy="1159860"/>
          </a:xfrm>
        </p:grpSpPr>
        <p:sp>
          <p:nvSpPr>
            <p:cNvPr id="327" name="圆角矩形 326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28" name="圆角矩形 327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329" name="椭圆 328"/>
          <p:cNvSpPr/>
          <p:nvPr/>
        </p:nvSpPr>
        <p:spPr>
          <a:xfrm>
            <a:off x="8003933" y="2862883"/>
            <a:ext cx="314051" cy="3140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30" name="圆角矩形 329"/>
          <p:cNvSpPr/>
          <p:nvPr/>
        </p:nvSpPr>
        <p:spPr>
          <a:xfrm>
            <a:off x="7944334" y="3157838"/>
            <a:ext cx="458704" cy="6140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31" name="圆角矩形 330"/>
          <p:cNvSpPr/>
          <p:nvPr/>
        </p:nvSpPr>
        <p:spPr>
          <a:xfrm rot="8104799" flipH="1">
            <a:off x="7851517" y="2985414"/>
            <a:ext cx="137179" cy="343935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32" name="圆角矩形 331"/>
          <p:cNvSpPr/>
          <p:nvPr/>
        </p:nvSpPr>
        <p:spPr>
          <a:xfrm rot="13535274" flipH="1">
            <a:off x="7808524" y="2912141"/>
            <a:ext cx="137179" cy="24204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33" name="组合 332"/>
          <p:cNvGrpSpPr/>
          <p:nvPr/>
        </p:nvGrpSpPr>
        <p:grpSpPr>
          <a:xfrm flipH="1">
            <a:off x="8257587" y="2584711"/>
            <a:ext cx="199734" cy="1008074"/>
            <a:chOff x="5188280" y="4731741"/>
            <a:chExt cx="227969" cy="1159860"/>
          </a:xfrm>
        </p:grpSpPr>
        <p:sp>
          <p:nvSpPr>
            <p:cNvPr id="334" name="圆角矩形 333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35" name="圆角矩形 334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336" name="矩形 299"/>
          <p:cNvSpPr/>
          <p:nvPr/>
        </p:nvSpPr>
        <p:spPr>
          <a:xfrm>
            <a:off x="7850389" y="3724924"/>
            <a:ext cx="298814" cy="683285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37" name="矩形 299"/>
          <p:cNvSpPr/>
          <p:nvPr/>
        </p:nvSpPr>
        <p:spPr>
          <a:xfrm rot="17862453">
            <a:off x="8233952" y="3581763"/>
            <a:ext cx="298814" cy="42660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38" name="矩形 299"/>
          <p:cNvSpPr/>
          <p:nvPr/>
        </p:nvSpPr>
        <p:spPr>
          <a:xfrm>
            <a:off x="8291991" y="3849502"/>
            <a:ext cx="261236" cy="42660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  <a:gd name="connsiteX0" fmla="*/ 112735 w 360841"/>
              <a:gd name="connsiteY0" fmla="*/ 0 h 911046"/>
              <a:gd name="connsiteX1" fmla="*/ 360841 w 360841"/>
              <a:gd name="connsiteY1" fmla="*/ 12526 h 911046"/>
              <a:gd name="connsiteX2" fmla="*/ 147899 w 360841"/>
              <a:gd name="connsiteY2" fmla="*/ 911046 h 911046"/>
              <a:gd name="connsiteX3" fmla="*/ 0 w 360841"/>
              <a:gd name="connsiteY3" fmla="*/ 738019 h 911046"/>
              <a:gd name="connsiteX4" fmla="*/ 112735 w 360841"/>
              <a:gd name="connsiteY4" fmla="*/ 0 h 911046"/>
              <a:gd name="connsiteX0" fmla="*/ 112735 w 348315"/>
              <a:gd name="connsiteY0" fmla="*/ 0 h 911046"/>
              <a:gd name="connsiteX1" fmla="*/ 348315 w 348315"/>
              <a:gd name="connsiteY1" fmla="*/ 112839 h 911046"/>
              <a:gd name="connsiteX2" fmla="*/ 147899 w 348315"/>
              <a:gd name="connsiteY2" fmla="*/ 911046 h 911046"/>
              <a:gd name="connsiteX3" fmla="*/ 0 w 348315"/>
              <a:gd name="connsiteY3" fmla="*/ 738019 h 911046"/>
              <a:gd name="connsiteX4" fmla="*/ 112735 w 348315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315" h="911046">
                <a:moveTo>
                  <a:pt x="112735" y="0"/>
                </a:moveTo>
                <a:lnTo>
                  <a:pt x="348315" y="112839"/>
                </a:lnTo>
                <a:lnTo>
                  <a:pt x="147899" y="911046"/>
                </a:lnTo>
                <a:lnTo>
                  <a:pt x="0" y="738019"/>
                </a:lnTo>
                <a:lnTo>
                  <a:pt x="11273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39" name="矩形 299"/>
          <p:cNvSpPr/>
          <p:nvPr/>
        </p:nvSpPr>
        <p:spPr>
          <a:xfrm rot="21048218">
            <a:off x="7955387" y="5107966"/>
            <a:ext cx="298814" cy="52908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40" name="矩形 299"/>
          <p:cNvSpPr/>
          <p:nvPr/>
        </p:nvSpPr>
        <p:spPr>
          <a:xfrm rot="20174882">
            <a:off x="8225423" y="5178851"/>
            <a:ext cx="298814" cy="52908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41" name="椭圆 340"/>
          <p:cNvSpPr/>
          <p:nvPr/>
        </p:nvSpPr>
        <p:spPr>
          <a:xfrm>
            <a:off x="9268264" y="5108029"/>
            <a:ext cx="314051" cy="3140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42" name="圆角矩形 341"/>
          <p:cNvSpPr/>
          <p:nvPr/>
        </p:nvSpPr>
        <p:spPr>
          <a:xfrm>
            <a:off x="9208665" y="5402984"/>
            <a:ext cx="458704" cy="6140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43" name="圆角矩形 342"/>
          <p:cNvSpPr/>
          <p:nvPr/>
        </p:nvSpPr>
        <p:spPr>
          <a:xfrm>
            <a:off x="9256707" y="5909981"/>
            <a:ext cx="168446" cy="480327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44" name="圆角矩形 343"/>
          <p:cNvSpPr/>
          <p:nvPr/>
        </p:nvSpPr>
        <p:spPr>
          <a:xfrm>
            <a:off x="9446800" y="5922930"/>
            <a:ext cx="150314" cy="46737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45" name="组合 344"/>
          <p:cNvGrpSpPr/>
          <p:nvPr/>
        </p:nvGrpSpPr>
        <p:grpSpPr>
          <a:xfrm>
            <a:off x="9152977" y="4972692"/>
            <a:ext cx="170977" cy="869895"/>
            <a:chOff x="5188280" y="4731741"/>
            <a:chExt cx="227969" cy="1159860"/>
          </a:xfrm>
        </p:grpSpPr>
        <p:sp>
          <p:nvSpPr>
            <p:cNvPr id="346" name="圆角矩形 345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47" name="圆角矩形 346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348" name="组合 347"/>
          <p:cNvGrpSpPr/>
          <p:nvPr/>
        </p:nvGrpSpPr>
        <p:grpSpPr>
          <a:xfrm flipH="1">
            <a:off x="9568966" y="5029718"/>
            <a:ext cx="170977" cy="869895"/>
            <a:chOff x="5188280" y="4731741"/>
            <a:chExt cx="227969" cy="1159860"/>
          </a:xfrm>
        </p:grpSpPr>
        <p:sp>
          <p:nvSpPr>
            <p:cNvPr id="349" name="圆角矩形 348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50" name="圆角矩形 349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351" name="椭圆 350"/>
          <p:cNvSpPr/>
          <p:nvPr/>
        </p:nvSpPr>
        <p:spPr>
          <a:xfrm>
            <a:off x="9230801" y="3666224"/>
            <a:ext cx="314051" cy="3140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52" name="圆角矩形 351"/>
          <p:cNvSpPr/>
          <p:nvPr/>
        </p:nvSpPr>
        <p:spPr>
          <a:xfrm>
            <a:off x="9158473" y="3955423"/>
            <a:ext cx="508896" cy="6140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53" name="圆角矩形 352"/>
          <p:cNvSpPr/>
          <p:nvPr/>
        </p:nvSpPr>
        <p:spPr>
          <a:xfrm rot="8445454" flipH="1">
            <a:off x="9134282" y="3828574"/>
            <a:ext cx="163756" cy="62011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54" name="圆角矩形 353"/>
          <p:cNvSpPr/>
          <p:nvPr/>
        </p:nvSpPr>
        <p:spPr>
          <a:xfrm rot="11662109" flipH="1">
            <a:off x="9003291" y="3741376"/>
            <a:ext cx="148298" cy="26063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55" name="组合 354"/>
          <p:cNvGrpSpPr/>
          <p:nvPr/>
        </p:nvGrpSpPr>
        <p:grpSpPr>
          <a:xfrm flipH="1">
            <a:off x="9496437" y="3532387"/>
            <a:ext cx="201717" cy="781208"/>
            <a:chOff x="5188280" y="4731741"/>
            <a:chExt cx="227969" cy="1159860"/>
          </a:xfrm>
        </p:grpSpPr>
        <p:sp>
          <p:nvSpPr>
            <p:cNvPr id="356" name="圆角矩形 355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57" name="圆角矩形 356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358" name="椭圆 357"/>
          <p:cNvSpPr/>
          <p:nvPr/>
        </p:nvSpPr>
        <p:spPr>
          <a:xfrm>
            <a:off x="9198009" y="2194938"/>
            <a:ext cx="314051" cy="3140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59" name="圆角矩形 358"/>
          <p:cNvSpPr/>
          <p:nvPr/>
        </p:nvSpPr>
        <p:spPr>
          <a:xfrm>
            <a:off x="9138411" y="2489893"/>
            <a:ext cx="458704" cy="6140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60" name="圆角矩形 359"/>
          <p:cNvSpPr/>
          <p:nvPr/>
        </p:nvSpPr>
        <p:spPr>
          <a:xfrm rot="8104799" flipH="1">
            <a:off x="9045593" y="2317469"/>
            <a:ext cx="137179" cy="343935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61" name="圆角矩形 360"/>
          <p:cNvSpPr/>
          <p:nvPr/>
        </p:nvSpPr>
        <p:spPr>
          <a:xfrm rot="13535274" flipH="1">
            <a:off x="9002600" y="2244196"/>
            <a:ext cx="137179" cy="24204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62" name="组合 361"/>
          <p:cNvGrpSpPr/>
          <p:nvPr/>
        </p:nvGrpSpPr>
        <p:grpSpPr>
          <a:xfrm flipH="1">
            <a:off x="9451664" y="1916766"/>
            <a:ext cx="199734" cy="1008074"/>
            <a:chOff x="5188280" y="4731741"/>
            <a:chExt cx="227969" cy="1159860"/>
          </a:xfrm>
        </p:grpSpPr>
        <p:sp>
          <p:nvSpPr>
            <p:cNvPr id="363" name="圆角矩形 362"/>
            <p:cNvSpPr/>
            <p:nvPr/>
          </p:nvSpPr>
          <p:spPr>
            <a:xfrm rot="9853081" flipH="1">
              <a:off x="5233344" y="5080035"/>
              <a:ext cx="182905" cy="8115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64" name="圆角矩形 363"/>
            <p:cNvSpPr/>
            <p:nvPr/>
          </p:nvSpPr>
          <p:spPr>
            <a:xfrm rot="11662109" flipH="1">
              <a:off x="5188280" y="4731741"/>
              <a:ext cx="182905" cy="52156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365" name="矩形 299"/>
          <p:cNvSpPr/>
          <p:nvPr/>
        </p:nvSpPr>
        <p:spPr>
          <a:xfrm>
            <a:off x="9044466" y="3056979"/>
            <a:ext cx="298814" cy="683285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66" name="矩形 299"/>
          <p:cNvSpPr/>
          <p:nvPr/>
        </p:nvSpPr>
        <p:spPr>
          <a:xfrm rot="17862453">
            <a:off x="9428029" y="2913818"/>
            <a:ext cx="298814" cy="42660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67" name="矩形 299"/>
          <p:cNvSpPr/>
          <p:nvPr/>
        </p:nvSpPr>
        <p:spPr>
          <a:xfrm>
            <a:off x="9486067" y="3181557"/>
            <a:ext cx="261236" cy="42660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  <a:gd name="connsiteX0" fmla="*/ 112735 w 360841"/>
              <a:gd name="connsiteY0" fmla="*/ 0 h 911046"/>
              <a:gd name="connsiteX1" fmla="*/ 360841 w 360841"/>
              <a:gd name="connsiteY1" fmla="*/ 12526 h 911046"/>
              <a:gd name="connsiteX2" fmla="*/ 147899 w 360841"/>
              <a:gd name="connsiteY2" fmla="*/ 911046 h 911046"/>
              <a:gd name="connsiteX3" fmla="*/ 0 w 360841"/>
              <a:gd name="connsiteY3" fmla="*/ 738019 h 911046"/>
              <a:gd name="connsiteX4" fmla="*/ 112735 w 360841"/>
              <a:gd name="connsiteY4" fmla="*/ 0 h 911046"/>
              <a:gd name="connsiteX0" fmla="*/ 112735 w 348315"/>
              <a:gd name="connsiteY0" fmla="*/ 0 h 911046"/>
              <a:gd name="connsiteX1" fmla="*/ 348315 w 348315"/>
              <a:gd name="connsiteY1" fmla="*/ 112839 h 911046"/>
              <a:gd name="connsiteX2" fmla="*/ 147899 w 348315"/>
              <a:gd name="connsiteY2" fmla="*/ 911046 h 911046"/>
              <a:gd name="connsiteX3" fmla="*/ 0 w 348315"/>
              <a:gd name="connsiteY3" fmla="*/ 738019 h 911046"/>
              <a:gd name="connsiteX4" fmla="*/ 112735 w 348315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315" h="911046">
                <a:moveTo>
                  <a:pt x="112735" y="0"/>
                </a:moveTo>
                <a:lnTo>
                  <a:pt x="348315" y="112839"/>
                </a:lnTo>
                <a:lnTo>
                  <a:pt x="147899" y="911046"/>
                </a:lnTo>
                <a:lnTo>
                  <a:pt x="0" y="738019"/>
                </a:lnTo>
                <a:lnTo>
                  <a:pt x="11273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68" name="矩形 299"/>
          <p:cNvSpPr/>
          <p:nvPr/>
        </p:nvSpPr>
        <p:spPr>
          <a:xfrm rot="21048218">
            <a:off x="9149464" y="4440021"/>
            <a:ext cx="298814" cy="52908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69" name="矩形 299"/>
          <p:cNvSpPr/>
          <p:nvPr/>
        </p:nvSpPr>
        <p:spPr>
          <a:xfrm rot="20174882">
            <a:off x="9419500" y="4510906"/>
            <a:ext cx="298814" cy="529082"/>
          </a:xfrm>
          <a:custGeom>
            <a:avLst/>
            <a:gdLst>
              <a:gd name="connsiteX0" fmla="*/ 0 w 260633"/>
              <a:gd name="connsiteY0" fmla="*/ 0 h 497688"/>
              <a:gd name="connsiteX1" fmla="*/ 260633 w 260633"/>
              <a:gd name="connsiteY1" fmla="*/ 0 h 497688"/>
              <a:gd name="connsiteX2" fmla="*/ 260633 w 260633"/>
              <a:gd name="connsiteY2" fmla="*/ 497688 h 497688"/>
              <a:gd name="connsiteX3" fmla="*/ 0 w 260633"/>
              <a:gd name="connsiteY3" fmla="*/ 497688 h 497688"/>
              <a:gd name="connsiteX4" fmla="*/ 0 w 260633"/>
              <a:gd name="connsiteY4" fmla="*/ 0 h 497688"/>
              <a:gd name="connsiteX0" fmla="*/ 125260 w 385893"/>
              <a:gd name="connsiteY0" fmla="*/ 0 h 835890"/>
              <a:gd name="connsiteX1" fmla="*/ 385893 w 385893"/>
              <a:gd name="connsiteY1" fmla="*/ 0 h 835890"/>
              <a:gd name="connsiteX2" fmla="*/ 385893 w 385893"/>
              <a:gd name="connsiteY2" fmla="*/ 497688 h 835890"/>
              <a:gd name="connsiteX3" fmla="*/ 0 w 385893"/>
              <a:gd name="connsiteY3" fmla="*/ 835890 h 835890"/>
              <a:gd name="connsiteX4" fmla="*/ 125260 w 385893"/>
              <a:gd name="connsiteY4" fmla="*/ 0 h 835890"/>
              <a:gd name="connsiteX0" fmla="*/ 125260 w 385893"/>
              <a:gd name="connsiteY0" fmla="*/ 0 h 848416"/>
              <a:gd name="connsiteX1" fmla="*/ 385893 w 385893"/>
              <a:gd name="connsiteY1" fmla="*/ 0 h 848416"/>
              <a:gd name="connsiteX2" fmla="*/ 185477 w 385893"/>
              <a:gd name="connsiteY2" fmla="*/ 848416 h 848416"/>
              <a:gd name="connsiteX3" fmla="*/ 0 w 385893"/>
              <a:gd name="connsiteY3" fmla="*/ 835890 h 848416"/>
              <a:gd name="connsiteX4" fmla="*/ 125260 w 385893"/>
              <a:gd name="connsiteY4" fmla="*/ 0 h 848416"/>
              <a:gd name="connsiteX0" fmla="*/ 125260 w 398419"/>
              <a:gd name="connsiteY0" fmla="*/ 50104 h 898520"/>
              <a:gd name="connsiteX1" fmla="*/ 398419 w 398419"/>
              <a:gd name="connsiteY1" fmla="*/ 0 h 898520"/>
              <a:gd name="connsiteX2" fmla="*/ 185477 w 398419"/>
              <a:gd name="connsiteY2" fmla="*/ 898520 h 898520"/>
              <a:gd name="connsiteX3" fmla="*/ 0 w 398419"/>
              <a:gd name="connsiteY3" fmla="*/ 885994 h 898520"/>
              <a:gd name="connsiteX4" fmla="*/ 125260 w 398419"/>
              <a:gd name="connsiteY4" fmla="*/ 50104 h 898520"/>
              <a:gd name="connsiteX0" fmla="*/ 150313 w 398419"/>
              <a:gd name="connsiteY0" fmla="*/ 0 h 911046"/>
              <a:gd name="connsiteX1" fmla="*/ 398419 w 398419"/>
              <a:gd name="connsiteY1" fmla="*/ 12526 h 911046"/>
              <a:gd name="connsiteX2" fmla="*/ 185477 w 398419"/>
              <a:gd name="connsiteY2" fmla="*/ 911046 h 911046"/>
              <a:gd name="connsiteX3" fmla="*/ 0 w 398419"/>
              <a:gd name="connsiteY3" fmla="*/ 898520 h 911046"/>
              <a:gd name="connsiteX4" fmla="*/ 150313 w 398419"/>
              <a:gd name="connsiteY4" fmla="*/ 0 h 91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19" h="911046">
                <a:moveTo>
                  <a:pt x="150313" y="0"/>
                </a:moveTo>
                <a:lnTo>
                  <a:pt x="398419" y="12526"/>
                </a:lnTo>
                <a:lnTo>
                  <a:pt x="185477" y="911046"/>
                </a:lnTo>
                <a:lnTo>
                  <a:pt x="0" y="898520"/>
                </a:lnTo>
                <a:lnTo>
                  <a:pt x="15031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70" name="文本框 369"/>
          <p:cNvSpPr txBox="1"/>
          <p:nvPr/>
        </p:nvSpPr>
        <p:spPr>
          <a:xfrm>
            <a:off x="6572140" y="1580407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A</a:t>
            </a:r>
            <a:endParaRPr lang="zh-CN" altLang="en-US" sz="360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  <p:sp>
        <p:nvSpPr>
          <p:cNvPr id="371" name="文本框 370"/>
          <p:cNvSpPr txBox="1"/>
          <p:nvPr/>
        </p:nvSpPr>
        <p:spPr>
          <a:xfrm>
            <a:off x="8049063" y="2229256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B</a:t>
            </a:r>
            <a:endParaRPr lang="zh-CN" altLang="en-US" sz="360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  <p:sp>
        <p:nvSpPr>
          <p:cNvPr id="372" name="文本框 371"/>
          <p:cNvSpPr txBox="1"/>
          <p:nvPr/>
        </p:nvSpPr>
        <p:spPr>
          <a:xfrm>
            <a:off x="9318516" y="155669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C</a:t>
            </a:r>
            <a:endParaRPr lang="zh-CN" altLang="en-US" sz="360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  <p:grpSp>
        <p:nvGrpSpPr>
          <p:cNvPr id="373" name="组合 372"/>
          <p:cNvGrpSpPr/>
          <p:nvPr/>
        </p:nvGrpSpPr>
        <p:grpSpPr>
          <a:xfrm>
            <a:off x="6713321" y="-463924"/>
            <a:ext cx="2898995" cy="2898995"/>
            <a:chOff x="6322652" y="1675201"/>
            <a:chExt cx="2941335" cy="2941335"/>
          </a:xfrm>
          <a:solidFill>
            <a:schemeClr val="tx1"/>
          </a:solidFill>
        </p:grpSpPr>
        <p:sp>
          <p:nvSpPr>
            <p:cNvPr id="374" name="椭圆 373"/>
            <p:cNvSpPr/>
            <p:nvPr/>
          </p:nvSpPr>
          <p:spPr>
            <a:xfrm>
              <a:off x="6322652" y="1675201"/>
              <a:ext cx="2941335" cy="2941335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  <p:sp>
          <p:nvSpPr>
            <p:cNvPr id="375" name="椭圆 374"/>
            <p:cNvSpPr/>
            <p:nvPr/>
          </p:nvSpPr>
          <p:spPr>
            <a:xfrm>
              <a:off x="6609000" y="1961549"/>
              <a:ext cx="2368638" cy="236863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  <p:sp>
          <p:nvSpPr>
            <p:cNvPr id="376" name="椭圆 375"/>
            <p:cNvSpPr/>
            <p:nvPr/>
          </p:nvSpPr>
          <p:spPr>
            <a:xfrm>
              <a:off x="6894040" y="2246589"/>
              <a:ext cx="1798559" cy="1798559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  <p:sp>
          <p:nvSpPr>
            <p:cNvPr id="377" name="椭圆 376"/>
            <p:cNvSpPr/>
            <p:nvPr/>
          </p:nvSpPr>
          <p:spPr>
            <a:xfrm>
              <a:off x="7191123" y="2543672"/>
              <a:ext cx="1204392" cy="1204392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  <p:sp>
          <p:nvSpPr>
            <p:cNvPr id="378" name="椭圆 377"/>
            <p:cNvSpPr/>
            <p:nvPr/>
          </p:nvSpPr>
          <p:spPr>
            <a:xfrm>
              <a:off x="7456089" y="2808639"/>
              <a:ext cx="674460" cy="674459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  <p:sp>
          <p:nvSpPr>
            <p:cNvPr id="379" name="椭圆 378"/>
            <p:cNvSpPr/>
            <p:nvPr/>
          </p:nvSpPr>
          <p:spPr>
            <a:xfrm>
              <a:off x="7664851" y="3017400"/>
              <a:ext cx="256937" cy="256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350"/>
            </a:p>
          </p:txBody>
        </p:sp>
      </p:grpSp>
      <p:sp>
        <p:nvSpPr>
          <p:cNvPr id="380" name="文本框 379"/>
          <p:cNvSpPr txBox="1"/>
          <p:nvPr/>
        </p:nvSpPr>
        <p:spPr>
          <a:xfrm>
            <a:off x="3022309" y="2089149"/>
            <a:ext cx="283498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通过强调共同目标和建立信任来促进相互间合作</a:t>
            </a:r>
            <a:endParaRPr lang="en-US" altLang="zh-CN" sz="3000" dirty="0">
              <a:latin typeface="方正正粗黑简体" panose="02000000000000000000" pitchFamily="2" charset="-122"/>
              <a:ea typeface="方正正粗黑简体" panose="02000000000000000000" pitchFamily="2" charset="-122"/>
            </a:endParaRPr>
          </a:p>
          <a:p>
            <a:r>
              <a:rPr lang="zh-CN" altLang="en-US" sz="300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没有完美的个人只有完美的团队</a:t>
            </a:r>
            <a:endParaRPr lang="en-US" altLang="zh-CN" sz="3000" dirty="0">
              <a:latin typeface="方正正粗黑简体" panose="02000000000000000000" pitchFamily="2" charset="-122"/>
              <a:ea typeface="方正正粗黑简体" panose="02000000000000000000" pitchFamily="2" charset="-122"/>
            </a:endParaRPr>
          </a:p>
        </p:txBody>
      </p:sp>
      <p:grpSp>
        <p:nvGrpSpPr>
          <p:cNvPr id="388" name="组合 387"/>
          <p:cNvGrpSpPr/>
          <p:nvPr/>
        </p:nvGrpSpPr>
        <p:grpSpPr>
          <a:xfrm>
            <a:off x="743517" y="2319233"/>
            <a:ext cx="2207396" cy="5107764"/>
            <a:chOff x="967707" y="3912654"/>
            <a:chExt cx="1785350" cy="4131178"/>
          </a:xfrm>
        </p:grpSpPr>
        <p:sp>
          <p:nvSpPr>
            <p:cNvPr id="381" name="梯形 4"/>
            <p:cNvSpPr/>
            <p:nvPr/>
          </p:nvSpPr>
          <p:spPr>
            <a:xfrm>
              <a:off x="1036917" y="4989650"/>
              <a:ext cx="1648495" cy="1672644"/>
            </a:xfrm>
            <a:custGeom>
              <a:avLst/>
              <a:gdLst>
                <a:gd name="connsiteX0" fmla="*/ 0 w 1648495"/>
                <a:gd name="connsiteY0" fmla="*/ 1532586 h 1532586"/>
                <a:gd name="connsiteX1" fmla="*/ 0 w 1648495"/>
                <a:gd name="connsiteY1" fmla="*/ 0 h 1532586"/>
                <a:gd name="connsiteX2" fmla="*/ 1648495 w 1648495"/>
                <a:gd name="connsiteY2" fmla="*/ 0 h 1532586"/>
                <a:gd name="connsiteX3" fmla="*/ 1648495 w 1648495"/>
                <a:gd name="connsiteY3" fmla="*/ 1532586 h 1532586"/>
                <a:gd name="connsiteX4" fmla="*/ 0 w 1648495"/>
                <a:gd name="connsiteY4" fmla="*/ 1532586 h 1532586"/>
                <a:gd name="connsiteX0" fmla="*/ 0 w 1648495"/>
                <a:gd name="connsiteY0" fmla="*/ 1686853 h 1686853"/>
                <a:gd name="connsiteX1" fmla="*/ 0 w 1648495"/>
                <a:gd name="connsiteY1" fmla="*/ 154267 h 1686853"/>
                <a:gd name="connsiteX2" fmla="*/ 899281 w 1648495"/>
                <a:gd name="connsiteY2" fmla="*/ 0 h 1686853"/>
                <a:gd name="connsiteX3" fmla="*/ 1648495 w 1648495"/>
                <a:gd name="connsiteY3" fmla="*/ 154267 h 1686853"/>
                <a:gd name="connsiteX4" fmla="*/ 1648495 w 1648495"/>
                <a:gd name="connsiteY4" fmla="*/ 1686853 h 1686853"/>
                <a:gd name="connsiteX5" fmla="*/ 0 w 1648495"/>
                <a:gd name="connsiteY5" fmla="*/ 1686853 h 1686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8495" h="1686853">
                  <a:moveTo>
                    <a:pt x="0" y="1686853"/>
                  </a:moveTo>
                  <a:lnTo>
                    <a:pt x="0" y="154267"/>
                  </a:lnTo>
                  <a:cubicBezTo>
                    <a:pt x="263317" y="152540"/>
                    <a:pt x="635964" y="1727"/>
                    <a:pt x="899281" y="0"/>
                  </a:cubicBezTo>
                  <a:lnTo>
                    <a:pt x="1648495" y="154267"/>
                  </a:lnTo>
                  <a:lnTo>
                    <a:pt x="1648495" y="1686853"/>
                  </a:lnTo>
                  <a:lnTo>
                    <a:pt x="0" y="168685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82" name="圆角矩形 381"/>
            <p:cNvSpPr/>
            <p:nvPr/>
          </p:nvSpPr>
          <p:spPr>
            <a:xfrm>
              <a:off x="2302296" y="5085963"/>
              <a:ext cx="450761" cy="164849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83" name="圆角矩形 382"/>
            <p:cNvSpPr/>
            <p:nvPr/>
          </p:nvSpPr>
          <p:spPr>
            <a:xfrm>
              <a:off x="967707" y="5085963"/>
              <a:ext cx="450761" cy="164849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84" name="矩形 14"/>
            <p:cNvSpPr/>
            <p:nvPr/>
          </p:nvSpPr>
          <p:spPr>
            <a:xfrm>
              <a:off x="1664881" y="5071753"/>
              <a:ext cx="347671" cy="1323584"/>
            </a:xfrm>
            <a:custGeom>
              <a:avLst/>
              <a:gdLst>
                <a:gd name="connsiteX0" fmla="*/ 0 w 347671"/>
                <a:gd name="connsiteY0" fmla="*/ 0 h 1120462"/>
                <a:gd name="connsiteX1" fmla="*/ 347671 w 347671"/>
                <a:gd name="connsiteY1" fmla="*/ 0 h 1120462"/>
                <a:gd name="connsiteX2" fmla="*/ 347671 w 347671"/>
                <a:gd name="connsiteY2" fmla="*/ 1120462 h 1120462"/>
                <a:gd name="connsiteX3" fmla="*/ 0 w 347671"/>
                <a:gd name="connsiteY3" fmla="*/ 1120462 h 1120462"/>
                <a:gd name="connsiteX4" fmla="*/ 0 w 347671"/>
                <a:gd name="connsiteY4" fmla="*/ 0 h 1120462"/>
                <a:gd name="connsiteX0" fmla="*/ 69574 w 347671"/>
                <a:gd name="connsiteY0" fmla="*/ 19878 h 1120462"/>
                <a:gd name="connsiteX1" fmla="*/ 347671 w 347671"/>
                <a:gd name="connsiteY1" fmla="*/ 0 h 1120462"/>
                <a:gd name="connsiteX2" fmla="*/ 347671 w 347671"/>
                <a:gd name="connsiteY2" fmla="*/ 1120462 h 1120462"/>
                <a:gd name="connsiteX3" fmla="*/ 0 w 347671"/>
                <a:gd name="connsiteY3" fmla="*/ 1120462 h 1120462"/>
                <a:gd name="connsiteX4" fmla="*/ 69574 w 347671"/>
                <a:gd name="connsiteY4" fmla="*/ 19878 h 1120462"/>
                <a:gd name="connsiteX0" fmla="*/ 69574 w 347671"/>
                <a:gd name="connsiteY0" fmla="*/ 9938 h 1110522"/>
                <a:gd name="connsiteX1" fmla="*/ 258218 w 347671"/>
                <a:gd name="connsiteY1" fmla="*/ 0 h 1110522"/>
                <a:gd name="connsiteX2" fmla="*/ 347671 w 347671"/>
                <a:gd name="connsiteY2" fmla="*/ 1110522 h 1110522"/>
                <a:gd name="connsiteX3" fmla="*/ 0 w 347671"/>
                <a:gd name="connsiteY3" fmla="*/ 1110522 h 1110522"/>
                <a:gd name="connsiteX4" fmla="*/ 69574 w 347671"/>
                <a:gd name="connsiteY4" fmla="*/ 9938 h 1110522"/>
                <a:gd name="connsiteX0" fmla="*/ 69574 w 347671"/>
                <a:gd name="connsiteY0" fmla="*/ 9938 h 1110522"/>
                <a:gd name="connsiteX1" fmla="*/ 258218 w 347671"/>
                <a:gd name="connsiteY1" fmla="*/ 0 h 1110522"/>
                <a:gd name="connsiteX2" fmla="*/ 347671 w 347671"/>
                <a:gd name="connsiteY2" fmla="*/ 1110522 h 1110522"/>
                <a:gd name="connsiteX3" fmla="*/ 161988 w 347671"/>
                <a:gd name="connsiteY3" fmla="*/ 1108002 h 1110522"/>
                <a:gd name="connsiteX4" fmla="*/ 0 w 347671"/>
                <a:gd name="connsiteY4" fmla="*/ 1110522 h 1110522"/>
                <a:gd name="connsiteX5" fmla="*/ 69574 w 347671"/>
                <a:gd name="connsiteY5" fmla="*/ 9938 h 1110522"/>
                <a:gd name="connsiteX0" fmla="*/ 69574 w 347671"/>
                <a:gd name="connsiteY0" fmla="*/ 9938 h 1227271"/>
                <a:gd name="connsiteX1" fmla="*/ 258218 w 347671"/>
                <a:gd name="connsiteY1" fmla="*/ 0 h 1227271"/>
                <a:gd name="connsiteX2" fmla="*/ 347671 w 347671"/>
                <a:gd name="connsiteY2" fmla="*/ 1110522 h 1227271"/>
                <a:gd name="connsiteX3" fmla="*/ 171927 w 347671"/>
                <a:gd name="connsiteY3" fmla="*/ 1227271 h 1227271"/>
                <a:gd name="connsiteX4" fmla="*/ 0 w 347671"/>
                <a:gd name="connsiteY4" fmla="*/ 1110522 h 1227271"/>
                <a:gd name="connsiteX5" fmla="*/ 69574 w 347671"/>
                <a:gd name="connsiteY5" fmla="*/ 9938 h 1227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7671" h="1227271">
                  <a:moveTo>
                    <a:pt x="69574" y="9938"/>
                  </a:moveTo>
                  <a:lnTo>
                    <a:pt x="258218" y="0"/>
                  </a:lnTo>
                  <a:lnTo>
                    <a:pt x="347671" y="1110522"/>
                  </a:lnTo>
                  <a:lnTo>
                    <a:pt x="171927" y="1227271"/>
                  </a:lnTo>
                  <a:lnTo>
                    <a:pt x="0" y="1110522"/>
                  </a:lnTo>
                  <a:lnTo>
                    <a:pt x="69574" y="99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85" name="圆角矩形 384"/>
            <p:cNvSpPr/>
            <p:nvPr/>
          </p:nvSpPr>
          <p:spPr>
            <a:xfrm>
              <a:off x="1328369" y="6395337"/>
              <a:ext cx="532523" cy="164849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86" name="圆角矩形 385"/>
            <p:cNvSpPr/>
            <p:nvPr/>
          </p:nvSpPr>
          <p:spPr>
            <a:xfrm>
              <a:off x="1875736" y="6395337"/>
              <a:ext cx="532523" cy="164849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87" name="椭圆 386"/>
            <p:cNvSpPr/>
            <p:nvPr/>
          </p:nvSpPr>
          <p:spPr>
            <a:xfrm>
              <a:off x="1268735" y="3912654"/>
              <a:ext cx="1159099" cy="11590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389" name="文本框 388"/>
          <p:cNvSpPr txBox="1"/>
          <p:nvPr/>
        </p:nvSpPr>
        <p:spPr>
          <a:xfrm>
            <a:off x="1451095" y="775449"/>
            <a:ext cx="848309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350" dirty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4</a:t>
            </a:r>
            <a:endParaRPr lang="zh-CN" altLang="en-US" sz="1035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476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7423822" y="2303565"/>
            <a:ext cx="999309" cy="99930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矩形 5"/>
          <p:cNvSpPr/>
          <p:nvPr/>
        </p:nvSpPr>
        <p:spPr>
          <a:xfrm>
            <a:off x="7394431" y="3155915"/>
            <a:ext cx="1058091" cy="1175658"/>
          </a:xfrm>
          <a:custGeom>
            <a:avLst/>
            <a:gdLst>
              <a:gd name="connsiteX0" fmla="*/ 0 w 1058091"/>
              <a:gd name="connsiteY0" fmla="*/ 0 h 1580606"/>
              <a:gd name="connsiteX1" fmla="*/ 1058091 w 1058091"/>
              <a:gd name="connsiteY1" fmla="*/ 0 h 1580606"/>
              <a:gd name="connsiteX2" fmla="*/ 1058091 w 1058091"/>
              <a:gd name="connsiteY2" fmla="*/ 1580606 h 1580606"/>
              <a:gd name="connsiteX3" fmla="*/ 0 w 1058091"/>
              <a:gd name="connsiteY3" fmla="*/ 1580606 h 1580606"/>
              <a:gd name="connsiteX4" fmla="*/ 0 w 1058091"/>
              <a:gd name="connsiteY4" fmla="*/ 0 h 1580606"/>
              <a:gd name="connsiteX0" fmla="*/ 0 w 1280160"/>
              <a:gd name="connsiteY0" fmla="*/ 52252 h 1580606"/>
              <a:gd name="connsiteX1" fmla="*/ 1280160 w 1280160"/>
              <a:gd name="connsiteY1" fmla="*/ 0 h 1580606"/>
              <a:gd name="connsiteX2" fmla="*/ 1280160 w 1280160"/>
              <a:gd name="connsiteY2" fmla="*/ 1580606 h 1580606"/>
              <a:gd name="connsiteX3" fmla="*/ 222069 w 1280160"/>
              <a:gd name="connsiteY3" fmla="*/ 1580606 h 1580606"/>
              <a:gd name="connsiteX4" fmla="*/ 0 w 1280160"/>
              <a:gd name="connsiteY4" fmla="*/ 52252 h 1580606"/>
              <a:gd name="connsiteX0" fmla="*/ 0 w 1410788"/>
              <a:gd name="connsiteY0" fmla="*/ 39190 h 1567544"/>
              <a:gd name="connsiteX1" fmla="*/ 1410788 w 1410788"/>
              <a:gd name="connsiteY1" fmla="*/ 0 h 1567544"/>
              <a:gd name="connsiteX2" fmla="*/ 1280160 w 1410788"/>
              <a:gd name="connsiteY2" fmla="*/ 1567544 h 1567544"/>
              <a:gd name="connsiteX3" fmla="*/ 222069 w 1410788"/>
              <a:gd name="connsiteY3" fmla="*/ 1567544 h 1567544"/>
              <a:gd name="connsiteX4" fmla="*/ 0 w 1410788"/>
              <a:gd name="connsiteY4" fmla="*/ 39190 h 1567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1567544">
                <a:moveTo>
                  <a:pt x="0" y="39190"/>
                </a:moveTo>
                <a:lnTo>
                  <a:pt x="1410788" y="0"/>
                </a:lnTo>
                <a:lnTo>
                  <a:pt x="1280160" y="1567544"/>
                </a:lnTo>
                <a:lnTo>
                  <a:pt x="222069" y="1567544"/>
                </a:lnTo>
                <a:lnTo>
                  <a:pt x="0" y="3919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矩形 6"/>
          <p:cNvSpPr/>
          <p:nvPr/>
        </p:nvSpPr>
        <p:spPr>
          <a:xfrm>
            <a:off x="7649156" y="4331574"/>
            <a:ext cx="303710" cy="636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矩形 7"/>
          <p:cNvSpPr/>
          <p:nvPr/>
        </p:nvSpPr>
        <p:spPr>
          <a:xfrm rot="1602163">
            <a:off x="7173926" y="3212715"/>
            <a:ext cx="342900" cy="9209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 8"/>
          <p:cNvSpPr/>
          <p:nvPr/>
        </p:nvSpPr>
        <p:spPr>
          <a:xfrm rot="19889858">
            <a:off x="8319805" y="3181922"/>
            <a:ext cx="342900" cy="9209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矩形 9"/>
          <p:cNvSpPr/>
          <p:nvPr/>
        </p:nvSpPr>
        <p:spPr>
          <a:xfrm>
            <a:off x="7968997" y="4331574"/>
            <a:ext cx="303710" cy="636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心形 10"/>
          <p:cNvSpPr/>
          <p:nvPr/>
        </p:nvSpPr>
        <p:spPr>
          <a:xfrm>
            <a:off x="7695660" y="3282265"/>
            <a:ext cx="703365" cy="580058"/>
          </a:xfrm>
          <a:custGeom>
            <a:avLst/>
            <a:gdLst>
              <a:gd name="connsiteX0" fmla="*/ 437606 w 875211"/>
              <a:gd name="connsiteY0" fmla="*/ 218803 h 875211"/>
              <a:gd name="connsiteX1" fmla="*/ 437606 w 875211"/>
              <a:gd name="connsiteY1" fmla="*/ 875211 h 875211"/>
              <a:gd name="connsiteX2" fmla="*/ 437606 w 875211"/>
              <a:gd name="connsiteY2" fmla="*/ 218803 h 875211"/>
              <a:gd name="connsiteX0" fmla="*/ 449873 w 881660"/>
              <a:gd name="connsiteY0" fmla="*/ 205414 h 874885"/>
              <a:gd name="connsiteX1" fmla="*/ 436810 w 881660"/>
              <a:gd name="connsiteY1" fmla="*/ 874885 h 874885"/>
              <a:gd name="connsiteX2" fmla="*/ 449873 w 881660"/>
              <a:gd name="connsiteY2" fmla="*/ 205414 h 874885"/>
              <a:gd name="connsiteX0" fmla="*/ 473922 w 905709"/>
              <a:gd name="connsiteY0" fmla="*/ 205414 h 874885"/>
              <a:gd name="connsiteX1" fmla="*/ 460859 w 905709"/>
              <a:gd name="connsiteY1" fmla="*/ 874885 h 874885"/>
              <a:gd name="connsiteX2" fmla="*/ 473922 w 905709"/>
              <a:gd name="connsiteY2" fmla="*/ 205414 h 874885"/>
              <a:gd name="connsiteX0" fmla="*/ 473922 w 937820"/>
              <a:gd name="connsiteY0" fmla="*/ 103939 h 773410"/>
              <a:gd name="connsiteX1" fmla="*/ 460859 w 937820"/>
              <a:gd name="connsiteY1" fmla="*/ 773410 h 773410"/>
              <a:gd name="connsiteX2" fmla="*/ 473922 w 937820"/>
              <a:gd name="connsiteY2" fmla="*/ 103939 h 773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7820" h="773410">
                <a:moveTo>
                  <a:pt x="473922" y="103939"/>
                </a:moveTo>
                <a:cubicBezTo>
                  <a:pt x="773823" y="-132281"/>
                  <a:pt x="1354303" y="117002"/>
                  <a:pt x="460859" y="773410"/>
                </a:cubicBezTo>
                <a:cubicBezTo>
                  <a:pt x="-432586" y="117002"/>
                  <a:pt x="200146" y="-171470"/>
                  <a:pt x="473922" y="1039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椭圆 11"/>
          <p:cNvSpPr/>
          <p:nvPr/>
        </p:nvSpPr>
        <p:spPr>
          <a:xfrm>
            <a:off x="4940607" y="2080068"/>
            <a:ext cx="1082842" cy="108284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梯形 5"/>
          <p:cNvSpPr/>
          <p:nvPr/>
        </p:nvSpPr>
        <p:spPr>
          <a:xfrm>
            <a:off x="5193271" y="3138846"/>
            <a:ext cx="721895" cy="986589"/>
          </a:xfrm>
          <a:custGeom>
            <a:avLst/>
            <a:gdLst>
              <a:gd name="connsiteX0" fmla="*/ 0 w 1235242"/>
              <a:gd name="connsiteY0" fmla="*/ 1315452 h 1315452"/>
              <a:gd name="connsiteX1" fmla="*/ 308811 w 1235242"/>
              <a:gd name="connsiteY1" fmla="*/ 0 h 1315452"/>
              <a:gd name="connsiteX2" fmla="*/ 926432 w 1235242"/>
              <a:gd name="connsiteY2" fmla="*/ 0 h 1315452"/>
              <a:gd name="connsiteX3" fmla="*/ 1235242 w 1235242"/>
              <a:gd name="connsiteY3" fmla="*/ 1315452 h 1315452"/>
              <a:gd name="connsiteX4" fmla="*/ 0 w 1235242"/>
              <a:gd name="connsiteY4" fmla="*/ 1315452 h 1315452"/>
              <a:gd name="connsiteX0" fmla="*/ 0 w 962526"/>
              <a:gd name="connsiteY0" fmla="*/ 1235241 h 1315452"/>
              <a:gd name="connsiteX1" fmla="*/ 36095 w 962526"/>
              <a:gd name="connsiteY1" fmla="*/ 0 h 1315452"/>
              <a:gd name="connsiteX2" fmla="*/ 653716 w 962526"/>
              <a:gd name="connsiteY2" fmla="*/ 0 h 1315452"/>
              <a:gd name="connsiteX3" fmla="*/ 962526 w 962526"/>
              <a:gd name="connsiteY3" fmla="*/ 1315452 h 1315452"/>
              <a:gd name="connsiteX4" fmla="*/ 0 w 962526"/>
              <a:gd name="connsiteY4" fmla="*/ 1235241 h 131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2526" h="1315452">
                <a:moveTo>
                  <a:pt x="0" y="1235241"/>
                </a:moveTo>
                <a:lnTo>
                  <a:pt x="36095" y="0"/>
                </a:lnTo>
                <a:lnTo>
                  <a:pt x="653716" y="0"/>
                </a:lnTo>
                <a:lnTo>
                  <a:pt x="962526" y="1315452"/>
                </a:lnTo>
                <a:lnTo>
                  <a:pt x="0" y="123524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5" name="梯形 14"/>
          <p:cNvSpPr/>
          <p:nvPr/>
        </p:nvSpPr>
        <p:spPr>
          <a:xfrm flipV="1">
            <a:off x="5251925" y="3993087"/>
            <a:ext cx="580523" cy="1052764"/>
          </a:xfrm>
          <a:prstGeom prst="trapezoi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8" name="圆角矩形 17"/>
          <p:cNvSpPr/>
          <p:nvPr/>
        </p:nvSpPr>
        <p:spPr>
          <a:xfrm>
            <a:off x="5482029" y="3332882"/>
            <a:ext cx="1274053" cy="29925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1" name="矩形 20"/>
          <p:cNvSpPr/>
          <p:nvPr/>
        </p:nvSpPr>
        <p:spPr>
          <a:xfrm>
            <a:off x="6023450" y="3346828"/>
            <a:ext cx="1038497" cy="1557215"/>
          </a:xfrm>
          <a:custGeom>
            <a:avLst/>
            <a:gdLst>
              <a:gd name="connsiteX0" fmla="*/ 0 w 1384663"/>
              <a:gd name="connsiteY0" fmla="*/ 0 h 2076286"/>
              <a:gd name="connsiteX1" fmla="*/ 1384663 w 1384663"/>
              <a:gd name="connsiteY1" fmla="*/ 0 h 2076286"/>
              <a:gd name="connsiteX2" fmla="*/ 1384663 w 1384663"/>
              <a:gd name="connsiteY2" fmla="*/ 2076286 h 2076286"/>
              <a:gd name="connsiteX3" fmla="*/ 0 w 1384663"/>
              <a:gd name="connsiteY3" fmla="*/ 2076286 h 2076286"/>
              <a:gd name="connsiteX4" fmla="*/ 0 w 1384663"/>
              <a:gd name="connsiteY4" fmla="*/ 0 h 2076286"/>
              <a:gd name="connsiteX0" fmla="*/ 0 w 1384663"/>
              <a:gd name="connsiteY0" fmla="*/ 0 h 2076286"/>
              <a:gd name="connsiteX1" fmla="*/ 1384663 w 1384663"/>
              <a:gd name="connsiteY1" fmla="*/ 0 h 2076286"/>
              <a:gd name="connsiteX2" fmla="*/ 1384663 w 1384663"/>
              <a:gd name="connsiteY2" fmla="*/ 2076286 h 2076286"/>
              <a:gd name="connsiteX3" fmla="*/ 78377 w 1384663"/>
              <a:gd name="connsiteY3" fmla="*/ 2076286 h 2076286"/>
              <a:gd name="connsiteX4" fmla="*/ 0 w 1384663"/>
              <a:gd name="connsiteY4" fmla="*/ 0 h 2076286"/>
              <a:gd name="connsiteX0" fmla="*/ 0 w 1384663"/>
              <a:gd name="connsiteY0" fmla="*/ 0 h 2076286"/>
              <a:gd name="connsiteX1" fmla="*/ 1384663 w 1384663"/>
              <a:gd name="connsiteY1" fmla="*/ 0 h 2076286"/>
              <a:gd name="connsiteX2" fmla="*/ 1293223 w 1384663"/>
              <a:gd name="connsiteY2" fmla="*/ 2076286 h 2076286"/>
              <a:gd name="connsiteX3" fmla="*/ 78377 w 1384663"/>
              <a:gd name="connsiteY3" fmla="*/ 2076286 h 2076286"/>
              <a:gd name="connsiteX4" fmla="*/ 0 w 1384663"/>
              <a:gd name="connsiteY4" fmla="*/ 0 h 207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4663" h="2076286">
                <a:moveTo>
                  <a:pt x="0" y="0"/>
                </a:moveTo>
                <a:lnTo>
                  <a:pt x="1384663" y="0"/>
                </a:lnTo>
                <a:lnTo>
                  <a:pt x="1293223" y="2076286"/>
                </a:lnTo>
                <a:lnTo>
                  <a:pt x="78377" y="207628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2" name="矩形 21"/>
          <p:cNvSpPr/>
          <p:nvPr/>
        </p:nvSpPr>
        <p:spPr>
          <a:xfrm>
            <a:off x="6125662" y="4872389"/>
            <a:ext cx="82718" cy="2351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3" name="矩形 22"/>
          <p:cNvSpPr/>
          <p:nvPr/>
        </p:nvSpPr>
        <p:spPr>
          <a:xfrm>
            <a:off x="6265416" y="4879991"/>
            <a:ext cx="82718" cy="2351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4" name="矩形 23"/>
          <p:cNvSpPr/>
          <p:nvPr/>
        </p:nvSpPr>
        <p:spPr>
          <a:xfrm>
            <a:off x="6425212" y="4872388"/>
            <a:ext cx="82718" cy="2351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5" name="矩形 24"/>
          <p:cNvSpPr/>
          <p:nvPr/>
        </p:nvSpPr>
        <p:spPr>
          <a:xfrm>
            <a:off x="6577157" y="4868588"/>
            <a:ext cx="82718" cy="2351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6" name="矩形 25"/>
          <p:cNvSpPr/>
          <p:nvPr/>
        </p:nvSpPr>
        <p:spPr>
          <a:xfrm>
            <a:off x="6716911" y="4876190"/>
            <a:ext cx="82718" cy="2351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7" name="矩形 26"/>
          <p:cNvSpPr/>
          <p:nvPr/>
        </p:nvSpPr>
        <p:spPr>
          <a:xfrm>
            <a:off x="6876706" y="4868587"/>
            <a:ext cx="82718" cy="2351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8" name="圆角矩形 27"/>
          <p:cNvSpPr/>
          <p:nvPr/>
        </p:nvSpPr>
        <p:spPr>
          <a:xfrm>
            <a:off x="5913925" y="3305711"/>
            <a:ext cx="1306208" cy="82235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9" name="文本框 28"/>
          <p:cNvSpPr txBox="1"/>
          <p:nvPr/>
        </p:nvSpPr>
        <p:spPr>
          <a:xfrm>
            <a:off x="5810288" y="1190858"/>
            <a:ext cx="2503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5400">
                <a:latin typeface="方正正粗黑简体" panose="02000000000000000000" pitchFamily="2" charset="-122"/>
                <a:ea typeface="方正正粗黑简体" panose="02000000000000000000" pitchFamily="2" charset="-122"/>
              </a:defRPr>
            </a:lvl1pPr>
          </a:lstStyle>
          <a:p>
            <a:r>
              <a:rPr lang="zh-CN" altLang="en-US" sz="3000" dirty="0"/>
              <a:t>很感谢你为团队做出的贡献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5283113" y="4841410"/>
            <a:ext cx="647405" cy="1928357"/>
            <a:chOff x="672506" y="2419168"/>
            <a:chExt cx="981952" cy="2924835"/>
          </a:xfrm>
        </p:grpSpPr>
        <p:sp>
          <p:nvSpPr>
            <p:cNvPr id="31" name="椭圆 30"/>
            <p:cNvSpPr/>
            <p:nvPr/>
          </p:nvSpPr>
          <p:spPr>
            <a:xfrm>
              <a:off x="672506" y="2419168"/>
              <a:ext cx="981952" cy="9819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3" name="圆角矩形 32"/>
            <p:cNvSpPr/>
            <p:nvPr/>
          </p:nvSpPr>
          <p:spPr>
            <a:xfrm rot="1333540" flipH="1">
              <a:off x="704008" y="3368168"/>
              <a:ext cx="324640" cy="75818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4" name="圆角矩形 33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6" name="圆角矩形 35"/>
            <p:cNvSpPr/>
            <p:nvPr/>
          </p:nvSpPr>
          <p:spPr>
            <a:xfrm rot="20266460">
              <a:off x="1255725" y="3316093"/>
              <a:ext cx="378647" cy="83466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012390" y="5178312"/>
            <a:ext cx="647405" cy="1928357"/>
            <a:chOff x="672506" y="2419168"/>
            <a:chExt cx="981952" cy="2924835"/>
          </a:xfrm>
        </p:grpSpPr>
        <p:sp>
          <p:nvSpPr>
            <p:cNvPr id="39" name="椭圆 38"/>
            <p:cNvSpPr/>
            <p:nvPr/>
          </p:nvSpPr>
          <p:spPr>
            <a:xfrm>
              <a:off x="672506" y="2419168"/>
              <a:ext cx="981952" cy="9819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0" name="圆角矩形 39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1" name="圆角矩形 40"/>
            <p:cNvSpPr/>
            <p:nvPr/>
          </p:nvSpPr>
          <p:spPr>
            <a:xfrm rot="1333540" flipH="1">
              <a:off x="704008" y="3368168"/>
              <a:ext cx="324640" cy="75818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2" name="圆角矩形 41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4" name="圆角矩形 43"/>
            <p:cNvSpPr/>
            <p:nvPr/>
          </p:nvSpPr>
          <p:spPr>
            <a:xfrm rot="20266460">
              <a:off x="1255725" y="3316093"/>
              <a:ext cx="378647" cy="83466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6783661" y="5233474"/>
            <a:ext cx="647405" cy="1928357"/>
            <a:chOff x="672506" y="2419168"/>
            <a:chExt cx="981952" cy="2924835"/>
          </a:xfrm>
        </p:grpSpPr>
        <p:sp>
          <p:nvSpPr>
            <p:cNvPr id="46" name="椭圆 45"/>
            <p:cNvSpPr/>
            <p:nvPr/>
          </p:nvSpPr>
          <p:spPr>
            <a:xfrm>
              <a:off x="672506" y="2419168"/>
              <a:ext cx="981952" cy="9819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7" name="圆角矩形 46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8" name="圆角矩形 47"/>
            <p:cNvSpPr/>
            <p:nvPr/>
          </p:nvSpPr>
          <p:spPr>
            <a:xfrm rot="1333540" flipH="1">
              <a:off x="704008" y="3368168"/>
              <a:ext cx="324640" cy="75818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1" name="圆角矩形 50"/>
            <p:cNvSpPr/>
            <p:nvPr/>
          </p:nvSpPr>
          <p:spPr>
            <a:xfrm rot="20266460">
              <a:off x="1255725" y="3316093"/>
              <a:ext cx="378647" cy="83466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7597977" y="5089751"/>
            <a:ext cx="647405" cy="1928357"/>
            <a:chOff x="672506" y="2419168"/>
            <a:chExt cx="981952" cy="2924835"/>
          </a:xfrm>
        </p:grpSpPr>
        <p:sp>
          <p:nvSpPr>
            <p:cNvPr id="53" name="椭圆 52"/>
            <p:cNvSpPr/>
            <p:nvPr/>
          </p:nvSpPr>
          <p:spPr>
            <a:xfrm>
              <a:off x="672506" y="2419168"/>
              <a:ext cx="981952" cy="9819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4" name="圆角矩形 53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5" name="圆角矩形 54"/>
            <p:cNvSpPr/>
            <p:nvPr/>
          </p:nvSpPr>
          <p:spPr>
            <a:xfrm rot="1333540" flipH="1">
              <a:off x="704008" y="3368168"/>
              <a:ext cx="324640" cy="75818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6" name="圆角矩形 55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7" name="圆角矩形 56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8" name="圆角矩形 57"/>
            <p:cNvSpPr/>
            <p:nvPr/>
          </p:nvSpPr>
          <p:spPr>
            <a:xfrm rot="20266460">
              <a:off x="1255725" y="3316093"/>
              <a:ext cx="378647" cy="83466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378734" y="4856781"/>
            <a:ext cx="647405" cy="1928357"/>
            <a:chOff x="672506" y="2419168"/>
            <a:chExt cx="981952" cy="2924835"/>
          </a:xfrm>
        </p:grpSpPr>
        <p:sp>
          <p:nvSpPr>
            <p:cNvPr id="60" name="椭圆 59"/>
            <p:cNvSpPr/>
            <p:nvPr/>
          </p:nvSpPr>
          <p:spPr>
            <a:xfrm>
              <a:off x="672506" y="2419168"/>
              <a:ext cx="981952" cy="9819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62" name="圆角矩形 61"/>
            <p:cNvSpPr/>
            <p:nvPr/>
          </p:nvSpPr>
          <p:spPr>
            <a:xfrm rot="1333540" flipH="1">
              <a:off x="704008" y="3368168"/>
              <a:ext cx="324640" cy="75818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63" name="圆角矩形 62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65" name="圆角矩形 64"/>
            <p:cNvSpPr/>
            <p:nvPr/>
          </p:nvSpPr>
          <p:spPr>
            <a:xfrm rot="20266460">
              <a:off x="1255725" y="3316093"/>
              <a:ext cx="378647" cy="83466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9191840" y="4690647"/>
            <a:ext cx="647405" cy="1928357"/>
            <a:chOff x="672506" y="2419168"/>
            <a:chExt cx="981952" cy="2924835"/>
          </a:xfrm>
        </p:grpSpPr>
        <p:sp>
          <p:nvSpPr>
            <p:cNvPr id="67" name="椭圆 66"/>
            <p:cNvSpPr/>
            <p:nvPr/>
          </p:nvSpPr>
          <p:spPr>
            <a:xfrm>
              <a:off x="672506" y="2419168"/>
              <a:ext cx="981952" cy="9819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68" name="圆角矩形 67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69" name="圆角矩形 68"/>
            <p:cNvSpPr/>
            <p:nvPr/>
          </p:nvSpPr>
          <p:spPr>
            <a:xfrm rot="1333540" flipH="1">
              <a:off x="704008" y="3368168"/>
              <a:ext cx="324640" cy="75818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0" name="圆角矩形 69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1" name="圆角矩形 70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2" name="圆角矩形 71"/>
            <p:cNvSpPr/>
            <p:nvPr/>
          </p:nvSpPr>
          <p:spPr>
            <a:xfrm rot="20266460">
              <a:off x="1255725" y="3316093"/>
              <a:ext cx="378647" cy="83466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10020596" y="4431170"/>
            <a:ext cx="647405" cy="1928357"/>
            <a:chOff x="672506" y="2419168"/>
            <a:chExt cx="981952" cy="2924835"/>
          </a:xfrm>
        </p:grpSpPr>
        <p:sp>
          <p:nvSpPr>
            <p:cNvPr id="74" name="椭圆 73"/>
            <p:cNvSpPr/>
            <p:nvPr/>
          </p:nvSpPr>
          <p:spPr>
            <a:xfrm>
              <a:off x="672506" y="2419168"/>
              <a:ext cx="981952" cy="9819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815046" y="3355045"/>
              <a:ext cx="695739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6" name="圆角矩形 75"/>
            <p:cNvSpPr/>
            <p:nvPr/>
          </p:nvSpPr>
          <p:spPr>
            <a:xfrm rot="1333540" flipH="1">
              <a:off x="704008" y="3368168"/>
              <a:ext cx="324640" cy="75818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7" name="圆角矩形 76"/>
            <p:cNvSpPr/>
            <p:nvPr/>
          </p:nvSpPr>
          <p:spPr>
            <a:xfrm>
              <a:off x="898875" y="4231060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8" name="圆角矩形 77"/>
            <p:cNvSpPr/>
            <p:nvPr/>
          </p:nvSpPr>
          <p:spPr>
            <a:xfrm>
              <a:off x="1204830" y="4250699"/>
              <a:ext cx="264040" cy="109330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9" name="圆角矩形 78"/>
            <p:cNvSpPr/>
            <p:nvPr/>
          </p:nvSpPr>
          <p:spPr>
            <a:xfrm rot="20266460">
              <a:off x="1255725" y="3316093"/>
              <a:ext cx="378647" cy="83466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80" name="文本框 79"/>
          <p:cNvSpPr txBox="1"/>
          <p:nvPr/>
        </p:nvSpPr>
        <p:spPr>
          <a:xfrm>
            <a:off x="2294048" y="1419711"/>
            <a:ext cx="3524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激励人心</a:t>
            </a:r>
          </a:p>
        </p:txBody>
      </p:sp>
      <p:sp>
        <p:nvSpPr>
          <p:cNvPr id="82" name="任意多边形 81"/>
          <p:cNvSpPr/>
          <p:nvPr/>
        </p:nvSpPr>
        <p:spPr>
          <a:xfrm>
            <a:off x="7622776" y="2923046"/>
            <a:ext cx="622496" cy="192649"/>
          </a:xfrm>
          <a:custGeom>
            <a:avLst/>
            <a:gdLst>
              <a:gd name="connsiteX0" fmla="*/ 0 w 829994"/>
              <a:gd name="connsiteY0" fmla="*/ 28135 h 256865"/>
              <a:gd name="connsiteX1" fmla="*/ 154745 w 829994"/>
              <a:gd name="connsiteY1" fmla="*/ 196947 h 256865"/>
              <a:gd name="connsiteX2" fmla="*/ 351693 w 829994"/>
              <a:gd name="connsiteY2" fmla="*/ 253218 h 256865"/>
              <a:gd name="connsiteX3" fmla="*/ 562708 w 829994"/>
              <a:gd name="connsiteY3" fmla="*/ 239151 h 256865"/>
              <a:gd name="connsiteX4" fmla="*/ 717453 w 829994"/>
              <a:gd name="connsiteY4" fmla="*/ 140677 h 256865"/>
              <a:gd name="connsiteX5" fmla="*/ 829994 w 829994"/>
              <a:gd name="connsiteY5" fmla="*/ 0 h 25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9994" h="256865">
                <a:moveTo>
                  <a:pt x="0" y="28135"/>
                </a:moveTo>
                <a:cubicBezTo>
                  <a:pt x="48065" y="93784"/>
                  <a:pt x="96130" y="159433"/>
                  <a:pt x="154745" y="196947"/>
                </a:cubicBezTo>
                <a:cubicBezTo>
                  <a:pt x="213360" y="234461"/>
                  <a:pt x="283699" y="246184"/>
                  <a:pt x="351693" y="253218"/>
                </a:cubicBezTo>
                <a:cubicBezTo>
                  <a:pt x="419687" y="260252"/>
                  <a:pt x="501748" y="257908"/>
                  <a:pt x="562708" y="239151"/>
                </a:cubicBezTo>
                <a:cubicBezTo>
                  <a:pt x="623668" y="220394"/>
                  <a:pt x="672905" y="180535"/>
                  <a:pt x="717453" y="140677"/>
                </a:cubicBezTo>
                <a:cubicBezTo>
                  <a:pt x="762001" y="100819"/>
                  <a:pt x="795997" y="50409"/>
                  <a:pt x="829994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3" name="矩形 82"/>
          <p:cNvSpPr/>
          <p:nvPr/>
        </p:nvSpPr>
        <p:spPr>
          <a:xfrm>
            <a:off x="1481603" y="3302873"/>
            <a:ext cx="3430747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5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士为知己者死 </a:t>
            </a:r>
            <a:endParaRPr lang="en-US" altLang="zh-CN" sz="4050" dirty="0">
              <a:latin typeface="方正正粗黑简体" panose="02000000000000000000" pitchFamily="2" charset="-122"/>
              <a:ea typeface="方正正粗黑简体" panose="02000000000000000000" pitchFamily="2" charset="-122"/>
            </a:endParaRPr>
          </a:p>
          <a:p>
            <a:r>
              <a:rPr lang="zh-CN" altLang="en-US" sz="4050" dirty="0">
                <a:latin typeface="方正正粗黑简体" panose="02000000000000000000" pitchFamily="2" charset="-122"/>
                <a:ea typeface="方正正粗黑简体" panose="02000000000000000000" pitchFamily="2" charset="-122"/>
              </a:rPr>
              <a:t>女为悦己者容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524001" y="1091577"/>
            <a:ext cx="848309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350" dirty="0">
                <a:latin typeface="方正正大黑简体" panose="02000000000000000000" pitchFamily="2" charset="-122"/>
                <a:ea typeface="方正正大黑简体" panose="02000000000000000000" pitchFamily="2" charset="-122"/>
              </a:rPr>
              <a:t>5</a:t>
            </a:r>
            <a:endParaRPr lang="zh-CN" altLang="en-US" sz="10350" dirty="0">
              <a:latin typeface="方正正大黑简体" panose="02000000000000000000" pitchFamily="2" charset="-122"/>
              <a:ea typeface="方正正大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665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32672" y="2527054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latin typeface="Microsoft YaHei" charset="-122"/>
                <a:ea typeface="Microsoft YaHei" charset="-122"/>
                <a:cs typeface="Microsoft YaHei" charset="-122"/>
              </a:rPr>
              <a:t>谢谢！培训不说再见！</a:t>
            </a:r>
            <a:endParaRPr lang="en-US" altLang="zh-CN" b="1" dirty="0" smtClean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pic>
        <p:nvPicPr>
          <p:cNvPr id="99331" name="Picture 3" descr="20031020649268963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38626" y="1714501"/>
            <a:ext cx="3495675" cy="4113213"/>
          </a:xfrm>
        </p:spPr>
      </p:pic>
    </p:spTree>
    <p:extLst>
      <p:ext uri="{BB962C8B-B14F-4D97-AF65-F5344CB8AC3E}">
        <p14:creationId xmlns:p14="http://schemas.microsoft.com/office/powerpoint/2010/main" val="29814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807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D9C8B8-5F20-4D69-A73D-D78E952531F3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2438400" y="685801"/>
            <a:ext cx="75438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zh-CN" altLang="en-US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       </a:t>
            </a:r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1828800" y="1524000"/>
            <a:ext cx="8229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/>
            <a:r>
              <a:rPr lang="zh-CN" altLang="en-US">
                <a:ea typeface="华文中宋" pitchFamily="2" charset="-122"/>
              </a:rPr>
              <a:t>       </a:t>
            </a:r>
            <a:r>
              <a:rPr lang="zh-CN" altLang="en-US" sz="2400">
                <a:ea typeface="华文中宋" pitchFamily="2" charset="-122"/>
              </a:rPr>
              <a:t>  </a:t>
            </a:r>
          </a:p>
        </p:txBody>
      </p:sp>
      <p:pic>
        <p:nvPicPr>
          <p:cNvPr id="4101" name="Picture 9" descr="8365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0" y="224136"/>
            <a:ext cx="12191999" cy="756592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  <a:extLst/>
        </p:spPr>
        <p:txBody>
          <a:bodyPr anchor="ctr"/>
          <a:lstStyle/>
          <a:p>
            <a:pPr algn="ctr" eaLnBrk="0" hangingPunct="0"/>
            <a:r>
              <a:rPr lang="zh-CN" altLang="en-US" sz="3600" b="1" dirty="0">
                <a:solidFill>
                  <a:srgbClr val="CC33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团队建设与团队互动</a:t>
            </a:r>
            <a:endParaRPr lang="en-US" altLang="zh-CN" sz="3600" b="1" dirty="0">
              <a:solidFill>
                <a:srgbClr val="CC33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031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54528" y="1246197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zh-CN" altLang="en-US" sz="4000" b="1" dirty="0">
                <a:latin typeface="Microsoft YaHei" charset="-122"/>
                <a:ea typeface="Microsoft YaHei" charset="-122"/>
                <a:cs typeface="Microsoft YaHei" charset="-122"/>
              </a:rPr>
              <a:t>团队建设的四大要素</a:t>
            </a:r>
            <a:endParaRPr lang="en-US" altLang="zh-CN" sz="4000" b="1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783128" y="1926857"/>
            <a:ext cx="77724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zh-CN" altLang="en-US" b="1" dirty="0" smtClean="0"/>
              <a:t>团队建设的四大要素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zh-CN" b="1" dirty="0" smtClean="0"/>
              <a:t>1</a:t>
            </a:r>
            <a:r>
              <a:rPr lang="zh-CN" altLang="en-US" b="1" dirty="0" smtClean="0"/>
              <a:t>、团队目标</a:t>
            </a:r>
            <a:endParaRPr lang="en-US" altLang="zh-CN" b="1" dirty="0" smtClean="0"/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zh-CN" b="1" dirty="0" smtClean="0"/>
              <a:t>2</a:t>
            </a:r>
            <a:r>
              <a:rPr lang="zh-CN" altLang="en-US" b="1" dirty="0" smtClean="0"/>
              <a:t>、团队领袖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zh-CN" b="1" dirty="0" smtClean="0"/>
              <a:t>3</a:t>
            </a:r>
            <a:r>
              <a:rPr lang="zh-CN" altLang="en-US" b="1" dirty="0" smtClean="0"/>
              <a:t>、团队机制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zh-CN" b="1" dirty="0" smtClean="0"/>
              <a:t>4</a:t>
            </a:r>
            <a:r>
              <a:rPr lang="zh-CN" altLang="en-US" b="1" dirty="0" smtClean="0"/>
              <a:t>、团队精神</a:t>
            </a:r>
          </a:p>
          <a:p>
            <a:pPr eaLnBrk="1" hangingPunct="1"/>
            <a:endParaRPr lang="en-US" altLang="zh-CN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5333771"/>
            <a:ext cx="11826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400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</a:t>
            </a:r>
            <a:r>
              <a:rPr lang="zh-CN" altLang="zh-CN" sz="2400" b="1" smtClean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团队</a:t>
            </a:r>
            <a:r>
              <a:rPr lang="zh-CN" altLang="zh-CN" sz="2400" b="1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是由一些因共同目标而结合起来、需要相互支持、相互协作的个体组成的</a:t>
            </a:r>
            <a:r>
              <a:rPr lang="zh-CN" altLang="en-US" sz="2400" b="1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群体。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6676" y="2567193"/>
            <a:ext cx="586814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800" b="1" dirty="0"/>
              <a:t>——</a:t>
            </a:r>
            <a:r>
              <a:rPr lang="zh-CN" altLang="en-US" sz="2800" b="1" dirty="0"/>
              <a:t>（共同目标）</a:t>
            </a:r>
            <a:endParaRPr lang="en-US" altLang="zh-CN" sz="2800" b="1" dirty="0"/>
          </a:p>
          <a:p>
            <a:pPr>
              <a:lnSpc>
                <a:spcPct val="150000"/>
              </a:lnSpc>
              <a:defRPr/>
            </a:pPr>
            <a:r>
              <a:rPr lang="en-US" altLang="zh-CN" sz="2800" b="1" dirty="0"/>
              <a:t>——</a:t>
            </a:r>
            <a:r>
              <a:rPr lang="zh-CN" altLang="en-US" sz="2800" b="1" dirty="0"/>
              <a:t>（清晰分工协作）</a:t>
            </a:r>
            <a:endParaRPr lang="en-US" altLang="zh-CN" sz="2800" b="1" dirty="0"/>
          </a:p>
          <a:p>
            <a:pPr>
              <a:lnSpc>
                <a:spcPct val="150000"/>
              </a:lnSpc>
              <a:defRPr/>
            </a:pPr>
            <a:r>
              <a:rPr lang="en-US" altLang="zh-CN" sz="2800" b="1" dirty="0"/>
              <a:t>——</a:t>
            </a:r>
            <a:r>
              <a:rPr lang="zh-CN" altLang="en-US" sz="2800" b="1" dirty="0"/>
              <a:t>（合作方式和目标）</a:t>
            </a:r>
            <a:endParaRPr lang="en-US" altLang="zh-CN" sz="2800" b="1" dirty="0"/>
          </a:p>
          <a:p>
            <a:pPr>
              <a:lnSpc>
                <a:spcPct val="150000"/>
              </a:lnSpc>
              <a:defRPr/>
            </a:pPr>
            <a:r>
              <a:rPr lang="en-US" altLang="zh-CN" sz="2800" b="1" dirty="0"/>
              <a:t>——</a:t>
            </a:r>
            <a:r>
              <a:rPr lang="zh-CN" altLang="en-US" sz="2800" b="1" dirty="0"/>
              <a:t>（团队高效合作的关键）</a:t>
            </a:r>
            <a:endParaRPr lang="en-US" altLang="zh-CN" sz="2800" b="1" dirty="0"/>
          </a:p>
          <a:p>
            <a:pPr marL="342900" indent="-342900">
              <a:buChar char="•"/>
              <a:defRPr/>
            </a:pP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8721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41323" y="1901372"/>
            <a:ext cx="1285494" cy="868363"/>
          </a:xfrm>
        </p:spPr>
        <p:txBody>
          <a:bodyPr/>
          <a:lstStyle/>
          <a:p>
            <a:r>
              <a:rPr lang="zh-CN" altLang="en-US" smtClean="0">
                <a:latin typeface="Hiragino Sans GB W3" charset="-122"/>
                <a:ea typeface="Hiragino Sans GB W3" charset="-122"/>
                <a:cs typeface="Hiragino Sans GB W3" charset="-122"/>
              </a:rPr>
              <a:t>个人</a:t>
            </a:r>
            <a:r>
              <a:rPr lang="zh-CN" altLang="en-US" dirty="0" smtClean="0">
                <a:latin typeface="Hiragino Sans GB W3" charset="-122"/>
                <a:ea typeface="Hiragino Sans GB W3" charset="-122"/>
                <a:cs typeface="Hiragino Sans GB W3" charset="-122"/>
              </a:rPr>
              <a:t>战略</a:t>
            </a:r>
            <a:endParaRPr kumimoji="1" lang="zh-CN" altLang="en-US" dirty="0"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A7B0DD-1A8E-4C2A-9A27-F9959BAE2834}" type="slidenum">
              <a:rPr lang="en-US" altLang="zh-CN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zh-CN">
              <a:solidFill>
                <a:srgbClr val="000000"/>
              </a:solidFill>
            </a:endParaRPr>
          </a:p>
        </p:txBody>
      </p:sp>
      <p:graphicFrame>
        <p:nvGraphicFramePr>
          <p:cNvPr id="5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7506331"/>
              </p:ext>
            </p:extLst>
          </p:nvPr>
        </p:nvGraphicFramePr>
        <p:xfrm>
          <a:off x="386776" y="368355"/>
          <a:ext cx="4904552" cy="6097904"/>
        </p:xfrm>
        <a:graphic>
          <a:graphicData uri="http://schemas.openxmlformats.org/drawingml/2006/table">
            <a:tbl>
              <a:tblPr/>
              <a:tblGrid>
                <a:gridCol w="4904552"/>
              </a:tblGrid>
              <a:tr h="1258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个人核心价值观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58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五年远景（定位）：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58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两年目标：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32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我的成功故事：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1954583"/>
              </p:ext>
            </p:extLst>
          </p:nvPr>
        </p:nvGraphicFramePr>
        <p:xfrm>
          <a:off x="5486720" y="368355"/>
          <a:ext cx="5315392" cy="6097904"/>
        </p:xfrm>
        <a:graphic>
          <a:graphicData uri="http://schemas.openxmlformats.org/drawingml/2006/table">
            <a:tbl>
              <a:tblPr/>
              <a:tblGrid>
                <a:gridCol w="5315392"/>
              </a:tblGrid>
              <a:tr h="110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个人发展战略所要解决的根本矛盾：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888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 行动计划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季度主题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 1,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 2,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 3,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 4</a:t>
                      </a: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，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  检查人：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  惩罚：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  奖励： </a:t>
                      </a:r>
                    </a:p>
                  </a:txBody>
                  <a:tcPr marL="91439" marR="9143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56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 typeface="Wingdings" pitchFamily="2" charset="2"/>
                        <a:buChar char="u"/>
                        <a:tabLst>
                          <a:tab pos="4314825" algn="l"/>
                        </a:tabLst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以谁为榜样： </a:t>
                      </a:r>
                    </a:p>
                  </a:txBody>
                  <a:tcPr marL="91439" marR="9143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07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图片 2" descr="图片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4" y="1500189"/>
            <a:ext cx="7259637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448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83429" y="2922307"/>
            <a:ext cx="7772400" cy="1143000"/>
          </a:xfrm>
        </p:spPr>
        <p:txBody>
          <a:bodyPr/>
          <a:lstStyle/>
          <a:p>
            <a:r>
              <a:rPr kumimoji="1" lang="zh-CN" altLang="en-US" sz="8800" b="1" dirty="0">
                <a:latin typeface="Hiragino Sans GB W6" charset="-122"/>
                <a:ea typeface="Hiragino Sans GB W6" charset="-122"/>
                <a:cs typeface="Hiragino Sans GB W6" charset="-122"/>
              </a:rPr>
              <a:t>案例分享会</a:t>
            </a:r>
          </a:p>
        </p:txBody>
      </p:sp>
    </p:spTree>
    <p:extLst>
      <p:ext uri="{BB962C8B-B14F-4D97-AF65-F5344CB8AC3E}">
        <p14:creationId xmlns:p14="http://schemas.microsoft.com/office/powerpoint/2010/main" val="122357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6"/>
          <p:cNvSpPr txBox="1">
            <a:spLocks noChangeArrowheads="1"/>
          </p:cNvSpPr>
          <p:nvPr/>
        </p:nvSpPr>
        <p:spPr bwMode="auto">
          <a:xfrm>
            <a:off x="2207568" y="1700808"/>
            <a:ext cx="18732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chemeClr val="tx2"/>
                </a:solidFill>
                <a:ea typeface="隶书" pitchFamily="49" charset="-122"/>
              </a:rPr>
              <a:t>为什么？</a:t>
            </a:r>
          </a:p>
        </p:txBody>
      </p:sp>
      <p:sp>
        <p:nvSpPr>
          <p:cNvPr id="11267" name="Rectangle 17"/>
          <p:cNvSpPr>
            <a:spLocks noChangeArrowheads="1"/>
          </p:cNvSpPr>
          <p:nvPr/>
        </p:nvSpPr>
        <p:spPr bwMode="auto">
          <a:xfrm>
            <a:off x="5087888" y="1680810"/>
            <a:ext cx="52403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400" b="1" dirty="0">
                <a:latin typeface="华文中宋" pitchFamily="2" charset="-122"/>
                <a:ea typeface="华文中宋" pitchFamily="2" charset="-122"/>
              </a:rPr>
              <a:t>对身边故事的解读，就是最佳的管理 </a:t>
            </a:r>
          </a:p>
        </p:txBody>
      </p:sp>
      <p:sp>
        <p:nvSpPr>
          <p:cNvPr id="11268" name="Line 31"/>
          <p:cNvSpPr>
            <a:spLocks noChangeShapeType="1"/>
          </p:cNvSpPr>
          <p:nvPr/>
        </p:nvSpPr>
        <p:spPr bwMode="auto">
          <a:xfrm>
            <a:off x="4367214" y="2664370"/>
            <a:ext cx="6300787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6187" name="Group 10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887200936"/>
              </p:ext>
            </p:extLst>
          </p:nvPr>
        </p:nvGraphicFramePr>
        <p:xfrm>
          <a:off x="5159376" y="2637383"/>
          <a:ext cx="5185171" cy="2493264"/>
        </p:xfrm>
        <a:graphic>
          <a:graphicData uri="http://schemas.openxmlformats.org/drawingml/2006/table">
            <a:tbl>
              <a:tblPr/>
              <a:tblGrid>
                <a:gridCol w="5185171"/>
              </a:tblGrid>
              <a:tr h="16557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分享讨论：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 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为什么发生这样的事情？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讨论焦点：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 </a:t>
                      </a:r>
                      <a:r>
                        <a:rPr kumimoji="0" lang="zh-CN" alt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+mn-cs"/>
                        </a:rPr>
                        <a:t>先锋公司平时管理中，存在的主</a:t>
                      </a:r>
                      <a:endParaRPr kumimoji="0" lang="en-US" altLang="zh-CN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314825" algn="l"/>
                        </a:tabLst>
                      </a:pPr>
                      <a:r>
                        <a:rPr kumimoji="0" lang="zh-CN" alt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+mn-cs"/>
                        </a:rPr>
                        <a:t>要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问题是什么？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11275" name="Picture 7" descr="C:\Users\liwei\Pictures\方向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9288" y="2350046"/>
            <a:ext cx="3027362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078709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6673632" y="147488"/>
            <a:ext cx="7772400" cy="638944"/>
          </a:xfrm>
          <a:prstGeom prst="rect">
            <a:avLst/>
          </a:prstGeom>
        </p:spPr>
        <p:txBody>
          <a:bodyPr/>
          <a:lstStyle>
            <a:lvl1pPr algn="l" defTabSz="866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7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32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lang="zh-CN" altLang="en-US" sz="3200" dirty="0" smtClean="0">
                <a:latin typeface="Microsoft YaHei" charset="-122"/>
                <a:ea typeface="Microsoft YaHei" charset="-122"/>
                <a:cs typeface="Microsoft YaHei" charset="-122"/>
              </a:rPr>
              <a:t>你的终极使命！</a:t>
            </a:r>
            <a:endParaRPr lang="zh-CN" altLang="en-US" sz="32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1499616" y="786432"/>
            <a:ext cx="11935968" cy="610321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16736" indent="-216736" algn="l" defTabSz="866943" rtl="0" eaLnBrk="1" latinLnBrk="0" hangingPunct="1">
              <a:lnSpc>
                <a:spcPct val="90000"/>
              </a:lnSpc>
              <a:spcBef>
                <a:spcPts val="948"/>
              </a:spcBef>
              <a:buFont typeface="Arial" panose="020B0604020202020204" pitchFamily="34" charset="0"/>
              <a:buChar char="•"/>
              <a:defRPr sz="26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0207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3678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8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7150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50621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84092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17564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1035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84506" indent="-216736" algn="l" defTabSz="866943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zh-CN" altLang="zh-CN" sz="3900" b="1" dirty="0" smtClean="0">
                <a:solidFill>
                  <a:srgbClr val="FF0000"/>
                </a:solidFill>
              </a:rPr>
              <a:t>做企业与赚钱有什么不同？</a:t>
            </a:r>
            <a:endParaRPr lang="en-US" altLang="zh-CN" sz="39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zh-CN" altLang="zh-CN" sz="3000" b="1" dirty="0" smtClean="0"/>
              <a:t>是过把瘾就死，还是缔造一家百年经营的老店</a:t>
            </a:r>
            <a:endParaRPr lang="zh-CN" altLang="en-US" sz="3000" b="1" dirty="0" smtClean="0"/>
          </a:p>
          <a:p>
            <a:pPr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zh-CN" altLang="en-US" sz="3000" b="1" dirty="0" smtClean="0"/>
              <a:t>如今：</a:t>
            </a:r>
            <a:endParaRPr lang="en-US" altLang="zh-CN" sz="3000" b="1" dirty="0" smtClean="0"/>
          </a:p>
          <a:p>
            <a:pPr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zh-CN" altLang="zh-CN" sz="3000" b="1" dirty="0" smtClean="0"/>
              <a:t>是总裁太忙了，太强了，而团队总跟不上总裁前进的步伐；</a:t>
            </a:r>
            <a:endParaRPr lang="en-US" altLang="zh-CN" sz="3000" b="1" dirty="0" smtClean="0"/>
          </a:p>
          <a:p>
            <a:pPr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zh-CN" altLang="zh-CN" sz="3000" b="1" dirty="0" smtClean="0"/>
              <a:t>管理的错位，导致领导总是很忙，事必亲躬；</a:t>
            </a:r>
            <a:endParaRPr lang="en-US" altLang="zh-CN" sz="3000" b="1" dirty="0" smtClean="0"/>
          </a:p>
          <a:p>
            <a:pPr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zh-CN" altLang="zh-CN" sz="3000" b="1" dirty="0" smtClean="0"/>
              <a:t>员工勤奋有余，却对冲制度；</a:t>
            </a:r>
            <a:endParaRPr lang="en-US" altLang="zh-CN" sz="3000" b="1" dirty="0" smtClean="0"/>
          </a:p>
          <a:p>
            <a:pPr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zh-CN" altLang="zh-CN" sz="3000" b="1" dirty="0" smtClean="0"/>
              <a:t>部门奉献互助，却职责不清；</a:t>
            </a:r>
            <a:endParaRPr lang="en-US" altLang="zh-CN" sz="3000" b="1" dirty="0" smtClean="0"/>
          </a:p>
          <a:p>
            <a:pPr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zh-CN" altLang="zh-CN" sz="3000" b="1" dirty="0" smtClean="0"/>
              <a:t>企业文化口号很多，却形同虚设。</a:t>
            </a:r>
            <a:endParaRPr lang="en-US" altLang="zh-CN" sz="3000" b="1" dirty="0" smtClean="0"/>
          </a:p>
          <a:p>
            <a:pPr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zh-CN" altLang="zh-CN" sz="4300" b="1" dirty="0" smtClean="0">
                <a:latin typeface="黑体" pitchFamily="49" charset="-122"/>
                <a:ea typeface="黑体" pitchFamily="49" charset="-122"/>
              </a:rPr>
              <a:t>终极使命： </a:t>
            </a:r>
            <a:endParaRPr lang="en-US" altLang="zh-CN" sz="4300" b="1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70000"/>
              </a:lnSpc>
            </a:pPr>
            <a:r>
              <a:rPr lang="zh-CN" altLang="zh-CN" sz="4300" b="1" dirty="0" smtClean="0">
                <a:latin typeface="黑体" pitchFamily="49" charset="-122"/>
                <a:ea typeface="黑体" pitchFamily="49" charset="-122"/>
              </a:rPr>
              <a:t>打造核心团队，实现高效运营！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938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blinds dir="vert"/>
      </p:transition>
    </mc:Choice>
    <mc:Fallback xmlns="">
      <p:transition spd="slow" advTm="3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1414</Words>
  <Application>Microsoft Office PowerPoint</Application>
  <PresentationFormat>自定义</PresentationFormat>
  <Paragraphs>178</Paragraphs>
  <Slides>27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27</vt:i4>
      </vt:variant>
    </vt:vector>
  </HeadingPairs>
  <TitlesOfParts>
    <vt:vector size="30" baseType="lpstr">
      <vt:lpstr>Office 主题</vt:lpstr>
      <vt:lpstr>1_Office 主题</vt:lpstr>
      <vt:lpstr>2_Office 主题</vt:lpstr>
      <vt:lpstr>PowerPoint 演示文稿</vt:lpstr>
      <vt:lpstr>PowerPoint 演示文稿</vt:lpstr>
      <vt:lpstr>PowerPoint 演示文稿</vt:lpstr>
      <vt:lpstr>团队建设的四大要素</vt:lpstr>
      <vt:lpstr>个人战略</vt:lpstr>
      <vt:lpstr>PowerPoint 演示文稿</vt:lpstr>
      <vt:lpstr>案例分享会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战略规划的四大支柱—4C战略规划框架</vt:lpstr>
      <vt:lpstr>客户细分线路图</vt:lpstr>
      <vt:lpstr>凝练核心竞争力——打造独特客户价值 （不战而屈人之兵）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卓越领导的  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谢谢！培训不说再见！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武</dc:creator>
  <cp:lastModifiedBy>lenovo</cp:lastModifiedBy>
  <cp:revision>71</cp:revision>
  <dcterms:created xsi:type="dcterms:W3CDTF">2016-08-02T05:53:00Z</dcterms:created>
  <dcterms:modified xsi:type="dcterms:W3CDTF">2018-10-15T03:40:40Z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2052-10.1.0.6554</vt:lpwstr>
  </property>
</Properties>
</file>