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1"/>
  </p:notesMasterIdLst>
  <p:handoutMasterIdLst>
    <p:handoutMasterId r:id="rId32"/>
  </p:handoutMasterIdLst>
  <p:sldIdLst>
    <p:sldId id="256" r:id="rId2"/>
    <p:sldId id="261" r:id="rId3"/>
    <p:sldId id="262" r:id="rId4"/>
    <p:sldId id="282" r:id="rId5"/>
    <p:sldId id="263" r:id="rId6"/>
    <p:sldId id="281" r:id="rId7"/>
    <p:sldId id="264" r:id="rId8"/>
    <p:sldId id="265" r:id="rId9"/>
    <p:sldId id="280" r:id="rId10"/>
    <p:sldId id="266" r:id="rId11"/>
    <p:sldId id="267" r:id="rId12"/>
    <p:sldId id="268" r:id="rId13"/>
    <p:sldId id="269" r:id="rId14"/>
    <p:sldId id="270" r:id="rId15"/>
    <p:sldId id="283" r:id="rId16"/>
    <p:sldId id="271" r:id="rId17"/>
    <p:sldId id="286" r:id="rId18"/>
    <p:sldId id="287" r:id="rId19"/>
    <p:sldId id="288" r:id="rId20"/>
    <p:sldId id="273" r:id="rId21"/>
    <p:sldId id="284" r:id="rId22"/>
    <p:sldId id="285" r:id="rId23"/>
    <p:sldId id="275" r:id="rId24"/>
    <p:sldId id="276" r:id="rId25"/>
    <p:sldId id="277" r:id="rId26"/>
    <p:sldId id="278" r:id="rId27"/>
    <p:sldId id="289" r:id="rId28"/>
    <p:sldId id="279" r:id="rId29"/>
    <p:sldId id="260" r:id="rId3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unjianj" initials="sj" lastIdx="1" clrIdx="0">
    <p:extLst>
      <p:ext uri="{19B8F6BF-5375-455C-9EA6-DF929625EA0E}">
        <p15:presenceInfo xmlns:p15="http://schemas.microsoft.com/office/powerpoint/2012/main" userId="sunjianj"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33333"/>
    <a:srgbClr val="1C1C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543" autoAdjust="0"/>
    <p:restoredTop sz="92806" autoAdjust="0"/>
  </p:normalViewPr>
  <p:slideViewPr>
    <p:cSldViewPr>
      <p:cViewPr varScale="1">
        <p:scale>
          <a:sx n="47" d="100"/>
          <a:sy n="47" d="100"/>
        </p:scale>
        <p:origin x="4" y="188"/>
      </p:cViewPr>
      <p:guideLst>
        <p:guide orient="horz" pos="1620"/>
        <p:guide pos="2880"/>
      </p:guideLst>
    </p:cSldViewPr>
  </p:slideViewPr>
  <p:notesTextViewPr>
    <p:cViewPr>
      <p:scale>
        <a:sx n="100" d="100"/>
        <a:sy n="100" d="100"/>
      </p:scale>
      <p:origin x="0" y="0"/>
    </p:cViewPr>
  </p:notesTextViewPr>
  <p:notesViewPr>
    <p:cSldViewPr>
      <p:cViewPr varScale="1">
        <p:scale>
          <a:sx n="68" d="100"/>
          <a:sy n="68" d="100"/>
        </p:scale>
        <p:origin x="-2772" y="-11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F8125A17-D5F0-4341-9CF7-937F51CED8B6}" type="datetimeFigureOut">
              <a:rPr lang="zh-CN" altLang="en-US" smtClean="0"/>
              <a:pPr/>
              <a:t>2018/10/18</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E9D5389-DE1A-475B-B9C4-1648A6103048}" type="slidenum">
              <a:rPr lang="zh-CN" altLang="en-US" smtClean="0"/>
              <a:pPr/>
              <a:t>‹#›</a:t>
            </a:fld>
            <a:endParaRPr lang="zh-CN" altLang="en-US"/>
          </a:p>
        </p:txBody>
      </p:sp>
    </p:spTree>
    <p:extLst>
      <p:ext uri="{BB962C8B-B14F-4D97-AF65-F5344CB8AC3E}">
        <p14:creationId xmlns:p14="http://schemas.microsoft.com/office/powerpoint/2010/main" val="11478600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6A091D-C1C2-4F59-9671-8CA4DEA1529B}" type="datetimeFigureOut">
              <a:rPr lang="zh-CN" altLang="en-US" smtClean="0"/>
              <a:t>2018/10/18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E22A8-A339-448B-9701-E39D2DB410AD}" type="slidenum">
              <a:rPr lang="zh-CN" altLang="en-US" smtClean="0"/>
              <a:t>‹#›</a:t>
            </a:fld>
            <a:endParaRPr lang="zh-CN" altLang="en-US"/>
          </a:p>
        </p:txBody>
      </p:sp>
    </p:spTree>
    <p:extLst>
      <p:ext uri="{BB962C8B-B14F-4D97-AF65-F5344CB8AC3E}">
        <p14:creationId xmlns:p14="http://schemas.microsoft.com/office/powerpoint/2010/main" val="8407692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b="1" dirty="0"/>
          </a:p>
        </p:txBody>
      </p:sp>
      <p:sp>
        <p:nvSpPr>
          <p:cNvPr id="4" name="灯片编号占位符 3"/>
          <p:cNvSpPr>
            <a:spLocks noGrp="1"/>
          </p:cNvSpPr>
          <p:nvPr>
            <p:ph type="sldNum" sz="quarter" idx="10"/>
          </p:nvPr>
        </p:nvSpPr>
        <p:spPr/>
        <p:txBody>
          <a:bodyPr/>
          <a:lstStyle/>
          <a:p>
            <a:fld id="{DE3B4911-57C0-4C23-AFE6-7B2B75D8150D}" type="slidenum">
              <a:rPr lang="zh-CN" altLang="en-US" smtClean="0"/>
              <a:t>12</a:t>
            </a:fld>
            <a:endParaRPr lang="zh-CN" altLang="en-US"/>
          </a:p>
        </p:txBody>
      </p:sp>
    </p:spTree>
    <p:extLst>
      <p:ext uri="{BB962C8B-B14F-4D97-AF65-F5344CB8AC3E}">
        <p14:creationId xmlns:p14="http://schemas.microsoft.com/office/powerpoint/2010/main" val="76698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EDEE22A8-A339-448B-9701-E39D2DB410AD}" type="slidenum">
              <a:rPr lang="zh-CN" altLang="en-US" smtClean="0"/>
              <a:t>15</a:t>
            </a:fld>
            <a:endParaRPr lang="zh-CN" altLang="en-US"/>
          </a:p>
        </p:txBody>
      </p:sp>
    </p:spTree>
    <p:extLst>
      <p:ext uri="{BB962C8B-B14F-4D97-AF65-F5344CB8AC3E}">
        <p14:creationId xmlns:p14="http://schemas.microsoft.com/office/powerpoint/2010/main" val="28754749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3B4911-57C0-4C23-AFE6-7B2B75D8150D}" type="slidenum">
              <a:rPr lang="zh-CN" altLang="en-US" smtClean="0"/>
              <a:t>20</a:t>
            </a:fld>
            <a:endParaRPr lang="zh-CN" altLang="en-US"/>
          </a:p>
        </p:txBody>
      </p:sp>
    </p:spTree>
    <p:extLst>
      <p:ext uri="{BB962C8B-B14F-4D97-AF65-F5344CB8AC3E}">
        <p14:creationId xmlns:p14="http://schemas.microsoft.com/office/powerpoint/2010/main" val="84849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3B4911-57C0-4C23-AFE6-7B2B75D8150D}" type="slidenum">
              <a:rPr lang="zh-CN" altLang="en-US" smtClean="0"/>
              <a:t>25</a:t>
            </a:fld>
            <a:endParaRPr lang="zh-CN" altLang="en-US"/>
          </a:p>
        </p:txBody>
      </p:sp>
    </p:spTree>
    <p:extLst>
      <p:ext uri="{BB962C8B-B14F-4D97-AF65-F5344CB8AC3E}">
        <p14:creationId xmlns:p14="http://schemas.microsoft.com/office/powerpoint/2010/main" val="3286387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E3B4911-57C0-4C23-AFE6-7B2B75D8150D}" type="slidenum">
              <a:rPr lang="zh-CN" altLang="en-US" smtClean="0"/>
              <a:t>27</a:t>
            </a:fld>
            <a:endParaRPr lang="zh-CN" altLang="en-US"/>
          </a:p>
        </p:txBody>
      </p:sp>
    </p:spTree>
    <p:extLst>
      <p:ext uri="{BB962C8B-B14F-4D97-AF65-F5344CB8AC3E}">
        <p14:creationId xmlns:p14="http://schemas.microsoft.com/office/powerpoint/2010/main" val="33080163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首页">
    <p:spTree>
      <p:nvGrpSpPr>
        <p:cNvPr id="1" name=""/>
        <p:cNvGrpSpPr/>
        <p:nvPr/>
      </p:nvGrpSpPr>
      <p:grpSpPr>
        <a:xfrm>
          <a:off x="0" y="0"/>
          <a:ext cx="0" cy="0"/>
          <a:chOff x="0" y="0"/>
          <a:chExt cx="0" cy="0"/>
        </a:xfrm>
      </p:grpSpPr>
      <p:pic>
        <p:nvPicPr>
          <p:cNvPr id="7" name="图片 6" descr="PPT背景2.jpg"/>
          <p:cNvPicPr>
            <a:picLocks noChangeAspect="1"/>
          </p:cNvPicPr>
          <p:nvPr userDrawn="1"/>
        </p:nvPicPr>
        <p:blipFill>
          <a:blip r:embed="rId2" cstate="print"/>
          <a:stretch>
            <a:fillRect/>
          </a:stretch>
        </p:blipFill>
        <p:spPr>
          <a:xfrm>
            <a:off x="0" y="-628650"/>
            <a:ext cx="9144000" cy="5715000"/>
          </a:xfrm>
          <a:prstGeom prst="rect">
            <a:avLst/>
          </a:prstGeom>
        </p:spPr>
      </p:pic>
      <p:sp>
        <p:nvSpPr>
          <p:cNvPr id="2" name="Title 1"/>
          <p:cNvSpPr>
            <a:spLocks noGrp="1"/>
          </p:cNvSpPr>
          <p:nvPr>
            <p:ph type="ctrTitle" hasCustomPrompt="1"/>
          </p:nvPr>
        </p:nvSpPr>
        <p:spPr>
          <a:xfrm>
            <a:off x="685800" y="1597819"/>
            <a:ext cx="7772400" cy="1102519"/>
          </a:xfrm>
        </p:spPr>
        <p:txBody>
          <a:bodyPr>
            <a:noAutofit/>
          </a:bodyPr>
          <a:lstStyle>
            <a:lvl1pPr>
              <a:defRPr sz="4800" b="1">
                <a:solidFill>
                  <a:schemeClr val="tx1"/>
                </a:solidFill>
                <a:latin typeface="微软雅黑" panose="020B0503020204020204" pitchFamily="34" charset="-122"/>
                <a:ea typeface="微软雅黑" panose="020B0503020204020204" pitchFamily="34" charset="-122"/>
              </a:defRPr>
            </a:lvl1pPr>
          </a:lstStyle>
          <a:p>
            <a:r>
              <a:rPr lang="zh-CN" altLang="en-US" dirty="0"/>
              <a:t>北京慧影智虹</a:t>
            </a:r>
            <a:r>
              <a:rPr lang="en-US" altLang="zh-CN" dirty="0"/>
              <a:t>PPT</a:t>
            </a:r>
            <a:r>
              <a:rPr lang="zh-CN" altLang="en-US" dirty="0"/>
              <a:t>模板</a:t>
            </a:r>
            <a:endParaRPr lang="en-US" dirty="0"/>
          </a:p>
        </p:txBody>
      </p:sp>
      <p:sp>
        <p:nvSpPr>
          <p:cNvPr id="3" name="Subtitle 2"/>
          <p:cNvSpPr>
            <a:spLocks noGrp="1"/>
          </p:cNvSpPr>
          <p:nvPr>
            <p:ph type="subTitle" idx="1"/>
          </p:nvPr>
        </p:nvSpPr>
        <p:spPr>
          <a:xfrm>
            <a:off x="1371600" y="2737168"/>
            <a:ext cx="6172200" cy="596582"/>
          </a:xfrm>
          <a:noFill/>
          <a:ln>
            <a:noFill/>
          </a:ln>
        </p:spPr>
        <p:txBody>
          <a:bodyPr>
            <a:normAutofit/>
          </a:bodyPr>
          <a:lstStyle>
            <a:lvl1pPr marL="0" indent="0" algn="ctr">
              <a:buNone/>
              <a:defRPr sz="2000" b="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图片 7" descr="ppt模板1.png"/>
          <p:cNvPicPr>
            <a:picLocks noChangeAspect="1"/>
          </p:cNvPicPr>
          <p:nvPr userDrawn="1"/>
        </p:nvPicPr>
        <p:blipFill>
          <a:blip r:embed="rId3" cstate="print"/>
          <a:stretch>
            <a:fillRect/>
          </a:stretch>
        </p:blipFill>
        <p:spPr>
          <a:xfrm>
            <a:off x="2438400" y="2297766"/>
            <a:ext cx="4258882" cy="255998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6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2553432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7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13162323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16564245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9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8054717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9928304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29221033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28415532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5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2148035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110251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7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1724213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pic>
        <p:nvPicPr>
          <p:cNvPr id="8" name="图片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6750"/>
            <a:ext cx="8229600" cy="51238"/>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760" y="57150"/>
            <a:ext cx="1158240" cy="534572"/>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8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2761606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9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141301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正文页">
    <p:spTree>
      <p:nvGrpSpPr>
        <p:cNvPr id="1" name=""/>
        <p:cNvGrpSpPr/>
        <p:nvPr/>
      </p:nvGrpSpPr>
      <p:grpSpPr>
        <a:xfrm>
          <a:off x="0" y="0"/>
          <a:ext cx="0" cy="0"/>
          <a:chOff x="0" y="0"/>
          <a:chExt cx="0" cy="0"/>
        </a:xfrm>
      </p:grpSpPr>
      <p:sp>
        <p:nvSpPr>
          <p:cNvPr id="3" name="Vertical Text Placeholder 2"/>
          <p:cNvSpPr>
            <a:spLocks noGrp="1"/>
          </p:cNvSpPr>
          <p:nvPr>
            <p:ph type="body" orient="vert" idx="1" hasCustomPrompt="1"/>
          </p:nvPr>
        </p:nvSpPr>
        <p:spPr>
          <a:xfrm>
            <a:off x="609600" y="1123950"/>
            <a:ext cx="7924800" cy="3429000"/>
          </a:xfrm>
        </p:spPr>
        <p:txBody>
          <a:bodyPr vert="horz">
            <a:normAutofit/>
          </a:bodyPr>
          <a:lstStyle>
            <a:lvl1pPr>
              <a:buFontTx/>
              <a:buNone/>
              <a:defRPr sz="180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en-US" dirty="0"/>
              <a:t>   </a:t>
            </a:r>
            <a:r>
              <a:rPr lang="zh-CN" altLang="en-US" dirty="0"/>
              <a:t>单击此处添加标题</a:t>
            </a:r>
            <a:endParaRPr lang="en-US" dirty="0"/>
          </a:p>
        </p:txBody>
      </p:sp>
      <p:pic>
        <p:nvPicPr>
          <p:cNvPr id="12" name="图片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666750"/>
            <a:ext cx="8229600" cy="51238"/>
          </a:xfrm>
          <a:prstGeom prst="rect">
            <a:avLst/>
          </a:prstGeom>
        </p:spPr>
      </p:pic>
      <p:pic>
        <p:nvPicPr>
          <p:cNvPr id="5" name="图片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760" y="57150"/>
            <a:ext cx="1158240" cy="534572"/>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感谢页">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 y="1852307"/>
            <a:ext cx="9143493" cy="5139043"/>
          </a:xfrm>
          <a:prstGeom prst="rect">
            <a:avLst/>
          </a:prstGeom>
        </p:spPr>
      </p:pic>
      <p:pic>
        <p:nvPicPr>
          <p:cNvPr id="4" name="图片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985760" y="57150"/>
            <a:ext cx="1158240" cy="534572"/>
          </a:xfrm>
          <a:prstGeom prst="rect">
            <a:avLst/>
          </a:prstGeom>
        </p:spPr>
      </p:pic>
    </p:spTree>
    <p:extLst>
      <p:ext uri="{BB962C8B-B14F-4D97-AF65-F5344CB8AC3E}">
        <p14:creationId xmlns:p14="http://schemas.microsoft.com/office/powerpoint/2010/main" val="3882503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35244941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711475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3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675059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4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30507340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5_目录页">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2">
            <a:extLst>
              <a:ext uri="{28A0092B-C50C-407E-A947-70E740481C1C}">
                <a14:useLocalDpi xmlns:a14="http://schemas.microsoft.com/office/drawing/2010/main" val="0"/>
              </a:ext>
            </a:extLst>
          </a:blip>
          <a:stretch/>
        </p:blipFill>
        <p:spPr>
          <a:xfrm>
            <a:off x="92" y="621031"/>
            <a:ext cx="9137432" cy="42668"/>
          </a:xfrm>
          <a:prstGeom prst="rect">
            <a:avLst/>
          </a:prstGeom>
        </p:spPr>
      </p:pic>
      <p:sp>
        <p:nvSpPr>
          <p:cNvPr id="5" name="Vertical Text Placeholder 2"/>
          <p:cNvSpPr>
            <a:spLocks noGrp="1"/>
          </p:cNvSpPr>
          <p:nvPr>
            <p:ph type="body" orient="vert" idx="1" hasCustomPrompt="1"/>
          </p:nvPr>
        </p:nvSpPr>
        <p:spPr>
          <a:xfrm>
            <a:off x="606316" y="1123950"/>
            <a:ext cx="7924800" cy="3429000"/>
          </a:xfrm>
        </p:spPr>
        <p:txBody>
          <a:bodyPr vert="horz">
            <a:normAutofit/>
          </a:bodyPr>
          <a:lstStyle>
            <a:lvl1pPr>
              <a:buFontTx/>
              <a:buNone/>
              <a:defRPr sz="1350">
                <a:latin typeface="微软雅黑" pitchFamily="34" charset="-122"/>
                <a:ea typeface="微软雅黑" pitchFamily="34" charset="-122"/>
              </a:defRPr>
            </a:lvl1pPr>
            <a:lvl2pPr>
              <a:defRPr>
                <a:latin typeface="微软雅黑" pitchFamily="34" charset="-122"/>
                <a:ea typeface="微软雅黑" pitchFamily="34" charset="-122"/>
              </a:defRPr>
            </a:lvl2pPr>
            <a:lvl3pPr>
              <a:defRPr>
                <a:latin typeface="微软雅黑" pitchFamily="34" charset="-122"/>
                <a:ea typeface="微软雅黑" pitchFamily="34" charset="-122"/>
              </a:defRPr>
            </a:lvl3pPr>
            <a:lvl4pPr>
              <a:defRPr>
                <a:latin typeface="微软雅黑" pitchFamily="34" charset="-122"/>
                <a:ea typeface="微软雅黑" pitchFamily="34" charset="-122"/>
              </a:defRPr>
            </a:lvl4pPr>
            <a:lvl5pPr>
              <a:defRPr>
                <a:latin typeface="微软雅黑" pitchFamily="34" charset="-122"/>
                <a:ea typeface="微软雅黑" pitchFamily="34" charset="-122"/>
              </a:defRPr>
            </a:lvl5pPr>
          </a:lstStyle>
          <a:p>
            <a:pPr lvl="0"/>
            <a:r>
              <a:rPr lang="zh-CN" altLang="en-US" dirty="0"/>
              <a:t>   单击此处添加文本</a:t>
            </a:r>
            <a:endParaRPr lang="en-US" dirty="0"/>
          </a:p>
        </p:txBody>
      </p:sp>
      <p:pic>
        <p:nvPicPr>
          <p:cNvPr id="6" name="图片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99680" y="93492"/>
            <a:ext cx="1544320" cy="534572"/>
          </a:xfrm>
          <a:prstGeom prst="rect">
            <a:avLst/>
          </a:prstGeom>
        </p:spPr>
      </p:pic>
    </p:spTree>
    <p:extLst>
      <p:ext uri="{BB962C8B-B14F-4D97-AF65-F5344CB8AC3E}">
        <p14:creationId xmlns:p14="http://schemas.microsoft.com/office/powerpoint/2010/main" val="1905759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8BF1747B-011B-42B2-B825-FFA913A6630B}" type="datetimeFigureOut">
              <a:rPr lang="en-US" smtClean="0"/>
              <a:pPr/>
              <a:t>10/18/2018</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8A2D9F2-B098-43CB-BD00-C20FAA2C8A0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5"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 id="2147483668" r:id="rId13"/>
    <p:sldLayoutId id="2147483669" r:id="rId14"/>
    <p:sldLayoutId id="2147483670" r:id="rId15"/>
    <p:sldLayoutId id="2147483672" r:id="rId16"/>
    <p:sldLayoutId id="2147483674" r:id="rId17"/>
    <p:sldLayoutId id="2147483675" r:id="rId18"/>
    <p:sldLayoutId id="2147483676" r:id="rId19"/>
    <p:sldLayoutId id="2147483677" r:id="rId20"/>
    <p:sldLayoutId id="2147483678" r:id="rId2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10.xml"/><Relationship Id="rId5" Type="http://schemas.openxmlformats.org/officeDocument/2006/relationships/image" Target="../media/image22.jpg"/><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27.jp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3.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jpeg"/><Relationship Id="rId3" Type="http://schemas.openxmlformats.org/officeDocument/2006/relationships/image" Target="../media/image33.jpeg"/><Relationship Id="rId7" Type="http://schemas.openxmlformats.org/officeDocument/2006/relationships/image" Target="../media/image37.jpeg"/><Relationship Id="rId12" Type="http://schemas.openxmlformats.org/officeDocument/2006/relationships/image" Target="../media/image42.jpeg"/><Relationship Id="rId2" Type="http://schemas.openxmlformats.org/officeDocument/2006/relationships/image" Target="../media/image32.png"/><Relationship Id="rId1" Type="http://schemas.openxmlformats.org/officeDocument/2006/relationships/slideLayout" Target="../slideLayouts/slideLayout3.xml"/><Relationship Id="rId6" Type="http://schemas.openxmlformats.org/officeDocument/2006/relationships/image" Target="../media/image36.jpeg"/><Relationship Id="rId11" Type="http://schemas.openxmlformats.org/officeDocument/2006/relationships/image" Target="../media/image41.jpe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jpeg"/><Relationship Id="rId9" Type="http://schemas.openxmlformats.org/officeDocument/2006/relationships/image" Target="../media/image3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5.xml"/><Relationship Id="rId4" Type="http://schemas.openxmlformats.org/officeDocument/2006/relationships/image" Target="../media/image47.png"/></Relationships>
</file>

<file path=ppt/slides/_rels/slide22.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g"/><Relationship Id="rId1" Type="http://schemas.openxmlformats.org/officeDocument/2006/relationships/slideLayout" Target="../slideLayouts/slideLayout18.xml"/><Relationship Id="rId5" Type="http://schemas.openxmlformats.org/officeDocument/2006/relationships/image" Target="../media/image52.jpeg"/><Relationship Id="rId4" Type="http://schemas.openxmlformats.org/officeDocument/2006/relationships/image" Target="../media/image51.jpeg"/></Relationships>
</file>

<file path=ppt/slides/_rels/slide25.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55.jpg"/><Relationship Id="rId4" Type="http://schemas.openxmlformats.org/officeDocument/2006/relationships/image" Target="../media/image54.jpg"/></Relationships>
</file>

<file path=ppt/slides/_rels/slide26.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eg"/><Relationship Id="rId1" Type="http://schemas.openxmlformats.org/officeDocument/2006/relationships/slideLayout" Target="../slideLayouts/slideLayout8.xml"/><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eg"/><Relationship Id="rId1" Type="http://schemas.openxmlformats.org/officeDocument/2006/relationships/slideLayout" Target="../slideLayouts/slideLayout9.xml"/><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609600" y="1047750"/>
            <a:ext cx="5867400" cy="1102519"/>
          </a:xfrm>
        </p:spPr>
        <p:txBody>
          <a:bodyPr/>
          <a:lstStyle/>
          <a:p>
            <a:r>
              <a:rPr lang="zh-CN" altLang="en-US" sz="4400" dirty="0"/>
              <a:t>人工智能的本质</a:t>
            </a:r>
            <a:r>
              <a:rPr lang="en-US" altLang="zh-CN" sz="4400" dirty="0"/>
              <a:t/>
            </a:r>
            <a:br>
              <a:rPr lang="en-US" altLang="zh-CN" sz="4400" dirty="0"/>
            </a:br>
            <a:r>
              <a:rPr lang="zh-CN" altLang="en-US" sz="4400" dirty="0"/>
              <a:t>与</a:t>
            </a:r>
            <a:r>
              <a:rPr lang="en-US" altLang="zh-CN" sz="4400" dirty="0"/>
              <a:t/>
            </a:r>
            <a:br>
              <a:rPr lang="en-US" altLang="zh-CN" sz="4400" dirty="0"/>
            </a:br>
            <a:r>
              <a:rPr lang="zh-CN" altLang="en-US" sz="4400" dirty="0"/>
              <a:t>产业未来的创新</a:t>
            </a:r>
            <a:endParaRPr lang="zh-CN" altLang="en-US" sz="4400" dirty="0">
              <a:solidFill>
                <a:schemeClr val="tx1">
                  <a:lumMod val="65000"/>
                  <a:lumOff val="35000"/>
                </a:schemeClr>
              </a:solidFill>
            </a:endParaRPr>
          </a:p>
        </p:txBody>
      </p:sp>
      <p:sp>
        <p:nvSpPr>
          <p:cNvPr id="3" name="副标题 2"/>
          <p:cNvSpPr>
            <a:spLocks noGrp="1"/>
          </p:cNvSpPr>
          <p:nvPr>
            <p:ph type="subTitle" idx="1"/>
          </p:nvPr>
        </p:nvSpPr>
        <p:spPr>
          <a:xfrm>
            <a:off x="5715000" y="2800350"/>
            <a:ext cx="3048000" cy="1447800"/>
          </a:xfrm>
        </p:spPr>
        <p:txBody>
          <a:bodyPr>
            <a:normAutofit fontScale="55000" lnSpcReduction="20000"/>
          </a:bodyPr>
          <a:lstStyle/>
          <a:p>
            <a:r>
              <a:rPr lang="zh-CN" altLang="en-US" sz="4000" b="1" dirty="0">
                <a:solidFill>
                  <a:schemeClr val="tx1">
                    <a:lumMod val="65000"/>
                    <a:lumOff val="35000"/>
                  </a:schemeClr>
                </a:solidFill>
              </a:rPr>
              <a:t>谢耘 博士</a:t>
            </a:r>
            <a:endParaRPr lang="en-US" altLang="zh-CN" sz="4000" b="1" dirty="0">
              <a:solidFill>
                <a:schemeClr val="tx1">
                  <a:lumMod val="65000"/>
                  <a:lumOff val="35000"/>
                </a:schemeClr>
              </a:solidFill>
            </a:endParaRPr>
          </a:p>
          <a:p>
            <a:r>
              <a:rPr lang="zh-CN" altLang="en-US" sz="4000" b="1" dirty="0">
                <a:solidFill>
                  <a:schemeClr val="tx1">
                    <a:lumMod val="65000"/>
                    <a:lumOff val="35000"/>
                  </a:schemeClr>
                </a:solidFill>
              </a:rPr>
              <a:t>首都科技领军人才</a:t>
            </a:r>
            <a:endParaRPr lang="en-US" altLang="zh-CN" sz="4000" b="1" dirty="0">
              <a:solidFill>
                <a:schemeClr val="tx1">
                  <a:lumMod val="65000"/>
                  <a:lumOff val="35000"/>
                </a:schemeClr>
              </a:solidFill>
            </a:endParaRPr>
          </a:p>
          <a:p>
            <a:r>
              <a:rPr lang="zh-CN" altLang="en-US" sz="4000" b="1" dirty="0">
                <a:solidFill>
                  <a:schemeClr val="tx1">
                    <a:lumMod val="65000"/>
                    <a:lumOff val="35000"/>
                  </a:schemeClr>
                </a:solidFill>
              </a:rPr>
              <a:t>海航科技首席科学家</a:t>
            </a:r>
            <a:endParaRPr lang="en-US" altLang="zh-CN" sz="4000" b="1" dirty="0">
              <a:solidFill>
                <a:schemeClr val="tx1">
                  <a:lumMod val="65000"/>
                  <a:lumOff val="35000"/>
                </a:schemeClr>
              </a:solidFill>
            </a:endParaRPr>
          </a:p>
          <a:p>
            <a:r>
              <a:rPr lang="en-US" altLang="zh-CN" sz="3200" dirty="0" smtClean="0">
                <a:solidFill>
                  <a:schemeClr val="tx1">
                    <a:lumMod val="65000"/>
                    <a:lumOff val="35000"/>
                  </a:schemeClr>
                </a:solidFill>
              </a:rPr>
              <a:t>2018.10.18</a:t>
            </a:r>
            <a:endParaRPr lang="zh-CN" altLang="en-US" sz="3200" dirty="0">
              <a:solidFill>
                <a:schemeClr val="tx1">
                  <a:lumMod val="65000"/>
                  <a:lumOff val="35000"/>
                </a:schemeClr>
              </a:solidFill>
            </a:endParaRPr>
          </a:p>
        </p:txBody>
      </p:sp>
    </p:spTree>
    <p:extLst>
      <p:ext uri="{BB962C8B-B14F-4D97-AF65-F5344CB8AC3E}">
        <p14:creationId xmlns:p14="http://schemas.microsoft.com/office/powerpoint/2010/main" val="4004345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人工智能的未来：超人智能与辅助智能工具</a:t>
            </a:r>
          </a:p>
        </p:txBody>
      </p:sp>
      <p:sp>
        <p:nvSpPr>
          <p:cNvPr id="4" name="灯片编号占位符 3"/>
          <p:cNvSpPr txBox="1">
            <a:spLocks/>
          </p:cNvSpPr>
          <p:nvPr/>
        </p:nvSpPr>
        <p:spPr>
          <a:xfrm>
            <a:off x="6477000" y="4767263"/>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p>
          <a:p>
            <a:pPr>
              <a:defRPr/>
            </a:pPr>
            <a:fld id="{FE4AD661-3577-4596-A660-C9278D01AB76}" type="slidenum">
              <a:rPr lang="zh-CN" altLang="en-US" b="1"/>
              <a:pPr>
                <a:defRPr/>
              </a:pPr>
              <a:t>10</a:t>
            </a:fld>
            <a:endParaRPr lang="en-US" altLang="zh-CN" b="1"/>
          </a:p>
        </p:txBody>
      </p:sp>
      <p:pic>
        <p:nvPicPr>
          <p:cNvPr id="5" name="Picture 5" descr="D:\My Documents\My Pictures\个人产品\虚拟人脑.bmp"/>
          <p:cNvPicPr>
            <a:picLocks noChangeAspect="1" noChangeArrowheads="1"/>
          </p:cNvPicPr>
          <p:nvPr/>
        </p:nvPicPr>
        <p:blipFill>
          <a:blip r:embed="rId2"/>
          <a:srcRect/>
          <a:stretch>
            <a:fillRect/>
          </a:stretch>
        </p:blipFill>
        <p:spPr bwMode="auto">
          <a:xfrm>
            <a:off x="3107466" y="979587"/>
            <a:ext cx="1464534" cy="1214122"/>
          </a:xfrm>
          <a:prstGeom prst="rect">
            <a:avLst/>
          </a:prstGeom>
          <a:noFill/>
          <a:effectLst>
            <a:reflection stA="0" endPos="65000" dist="50800" dir="5400000" sy="-100000" algn="bl" rotWithShape="0"/>
          </a:effectLst>
        </p:spPr>
      </p:pic>
      <p:sp>
        <p:nvSpPr>
          <p:cNvPr id="6" name="矩形 5"/>
          <p:cNvSpPr/>
          <p:nvPr/>
        </p:nvSpPr>
        <p:spPr>
          <a:xfrm>
            <a:off x="5257800" y="1329612"/>
            <a:ext cx="3429000" cy="738664"/>
          </a:xfrm>
          <a:prstGeom prst="rect">
            <a:avLst/>
          </a:prstGeom>
        </p:spPr>
        <p:txBody>
          <a:bodyPr>
            <a:spAutoFit/>
          </a:bodyPr>
          <a:lstStyle/>
          <a:p>
            <a:pPr algn="l"/>
            <a:r>
              <a:rPr lang="en-US" altLang="zh-CN" sz="1050" b="1" dirty="0"/>
              <a:t>2009</a:t>
            </a:r>
            <a:r>
              <a:rPr lang="zh-CN" altLang="en-US" sz="1050" b="1" dirty="0"/>
              <a:t>年</a:t>
            </a:r>
            <a:r>
              <a:rPr lang="en-US" altLang="zh-CN" sz="1050" b="1" dirty="0"/>
              <a:t>8</a:t>
            </a:r>
            <a:r>
              <a:rPr lang="zh-CN" altLang="en-US" sz="1050" b="1" dirty="0"/>
              <a:t>月</a:t>
            </a:r>
            <a:r>
              <a:rPr lang="en-US" altLang="zh-CN" sz="1050" b="1" dirty="0"/>
              <a:t>11</a:t>
            </a:r>
            <a:r>
              <a:rPr lang="zh-CN" altLang="en-US" sz="1050" b="1" dirty="0"/>
              <a:t>日，负责蓝脑计划的瑞士洛桑理工学院的科学家亨利</a:t>
            </a:r>
            <a:r>
              <a:rPr lang="en-US" altLang="zh-CN" sz="1050" b="1" dirty="0"/>
              <a:t>·</a:t>
            </a:r>
            <a:r>
              <a:rPr lang="zh-CN" altLang="en-US" sz="1050" b="1" dirty="0"/>
              <a:t>马卡兰宣称，他们有望在</a:t>
            </a:r>
            <a:r>
              <a:rPr lang="en-US" altLang="zh-CN" sz="1050" b="1" dirty="0"/>
              <a:t>2020</a:t>
            </a:r>
            <a:r>
              <a:rPr lang="zh-CN" altLang="en-US" sz="1050" b="1" dirty="0"/>
              <a:t>年左右制造出科学史上第一台会“思考”的机器，它将可能拥有感觉、痛苦、愿望甚至恐惧感。</a:t>
            </a:r>
          </a:p>
        </p:txBody>
      </p:sp>
      <p:sp>
        <p:nvSpPr>
          <p:cNvPr id="7" name="文本框 6"/>
          <p:cNvSpPr txBox="1"/>
          <p:nvPr/>
        </p:nvSpPr>
        <p:spPr>
          <a:xfrm>
            <a:off x="6379228" y="1005576"/>
            <a:ext cx="992579" cy="253916"/>
          </a:xfrm>
          <a:prstGeom prst="rect">
            <a:avLst/>
          </a:prstGeom>
          <a:noFill/>
        </p:spPr>
        <p:txBody>
          <a:bodyPr wrap="none" rtlCol="0">
            <a:spAutoFit/>
          </a:bodyPr>
          <a:lstStyle/>
          <a:p>
            <a:r>
              <a:rPr lang="zh-CN" altLang="en-US" sz="1050" b="1" dirty="0"/>
              <a:t>欧盟蓝脑计划</a:t>
            </a:r>
          </a:p>
        </p:txBody>
      </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26212" y="2404384"/>
            <a:ext cx="1950588" cy="1095875"/>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172200" y="2388063"/>
            <a:ext cx="1826709" cy="1076686"/>
          </a:xfrm>
          <a:prstGeom prst="rect">
            <a:avLst/>
          </a:prstGeom>
        </p:spPr>
      </p:pic>
      <p:pic>
        <p:nvPicPr>
          <p:cNvPr id="10" name="图片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465657" y="3867150"/>
            <a:ext cx="1782743" cy="1114214"/>
          </a:xfrm>
          <a:prstGeom prst="rect">
            <a:avLst/>
          </a:prstGeom>
        </p:spPr>
      </p:pic>
      <p:sp>
        <p:nvSpPr>
          <p:cNvPr id="2" name="文本框 1"/>
          <p:cNvSpPr txBox="1"/>
          <p:nvPr/>
        </p:nvSpPr>
        <p:spPr>
          <a:xfrm>
            <a:off x="609600" y="1329612"/>
            <a:ext cx="1943161"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途径</a:t>
            </a:r>
            <a:r>
              <a:rPr lang="en-US" altLang="zh-CN" b="1" dirty="0">
                <a:latin typeface="微软雅黑" panose="020B0503020204020204" pitchFamily="34" charset="-122"/>
                <a:ea typeface="微软雅黑" panose="020B0503020204020204" pitchFamily="34" charset="-122"/>
              </a:rPr>
              <a:t>1</a:t>
            </a:r>
            <a:r>
              <a:rPr lang="zh-CN" altLang="en-US" b="1" dirty="0">
                <a:latin typeface="微软雅黑" panose="020B0503020204020204" pitchFamily="34" charset="-122"/>
                <a:ea typeface="微软雅黑" panose="020B0503020204020204" pitchFamily="34" charset="-122"/>
              </a:rPr>
              <a:t>：复制人脑</a:t>
            </a:r>
          </a:p>
        </p:txBody>
      </p:sp>
      <p:sp>
        <p:nvSpPr>
          <p:cNvPr id="11" name="文本框 10"/>
          <p:cNvSpPr txBox="1"/>
          <p:nvPr/>
        </p:nvSpPr>
        <p:spPr>
          <a:xfrm>
            <a:off x="609600" y="2724150"/>
            <a:ext cx="1943161"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途径</a:t>
            </a:r>
            <a:r>
              <a:rPr lang="en-US" altLang="zh-CN" b="1" dirty="0">
                <a:latin typeface="微软雅黑" panose="020B0503020204020204" pitchFamily="34" charset="-122"/>
                <a:ea typeface="微软雅黑" panose="020B0503020204020204" pitchFamily="34" charset="-122"/>
              </a:rPr>
              <a:t>2</a:t>
            </a:r>
            <a:r>
              <a:rPr lang="zh-CN" altLang="en-US" b="1" dirty="0">
                <a:latin typeface="微软雅黑" panose="020B0503020204020204" pitchFamily="34" charset="-122"/>
                <a:ea typeface="微软雅黑" panose="020B0503020204020204" pitchFamily="34" charset="-122"/>
              </a:rPr>
              <a:t>：另辟蹊径</a:t>
            </a:r>
          </a:p>
        </p:txBody>
      </p:sp>
      <p:sp>
        <p:nvSpPr>
          <p:cNvPr id="12" name="文本框 11"/>
          <p:cNvSpPr txBox="1"/>
          <p:nvPr/>
        </p:nvSpPr>
        <p:spPr>
          <a:xfrm>
            <a:off x="609600" y="4171950"/>
            <a:ext cx="1943161"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途径</a:t>
            </a:r>
            <a:r>
              <a:rPr lang="en-US" altLang="zh-CN" b="1" dirty="0">
                <a:latin typeface="微软雅黑" panose="020B0503020204020204" pitchFamily="34" charset="-122"/>
                <a:ea typeface="微软雅黑" panose="020B0503020204020204" pitchFamily="34" charset="-122"/>
              </a:rPr>
              <a:t>3</a:t>
            </a:r>
            <a:r>
              <a:rPr lang="zh-CN" altLang="en-US" b="1" dirty="0">
                <a:latin typeface="微软雅黑" panose="020B0503020204020204" pitchFamily="34" charset="-122"/>
                <a:ea typeface="微软雅黑" panose="020B0503020204020204" pitchFamily="34" charset="-122"/>
              </a:rPr>
              <a:t>：东北拌菜</a:t>
            </a:r>
          </a:p>
        </p:txBody>
      </p:sp>
    </p:spTree>
    <p:extLst>
      <p:ext uri="{BB962C8B-B14F-4D97-AF65-F5344CB8AC3E}">
        <p14:creationId xmlns:p14="http://schemas.microsoft.com/office/powerpoint/2010/main" val="110914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人工智能在技术体系中的定位：没有基础科学性原理</a:t>
            </a:r>
          </a:p>
        </p:txBody>
      </p:sp>
      <p:sp>
        <p:nvSpPr>
          <p:cNvPr id="4" name="等腰三角形 3"/>
          <p:cNvSpPr/>
          <p:nvPr/>
        </p:nvSpPr>
        <p:spPr>
          <a:xfrm rot="10800000">
            <a:off x="2362201" y="1344403"/>
            <a:ext cx="2754306" cy="3132347"/>
          </a:xfrm>
          <a:prstGeom prst="triangle">
            <a:avLst>
              <a:gd name="adj" fmla="val 51186"/>
            </a:avLst>
          </a:prstGeom>
          <a:gradFill flip="none" rotWithShape="1">
            <a:gsLst>
              <a:gs pos="0">
                <a:srgbClr val="99FF99">
                  <a:shade val="30000"/>
                  <a:satMod val="115000"/>
                </a:srgbClr>
              </a:gs>
              <a:gs pos="50000">
                <a:srgbClr val="99FF99">
                  <a:shade val="67500"/>
                  <a:satMod val="115000"/>
                </a:srgbClr>
              </a:gs>
              <a:gs pos="100000">
                <a:srgbClr val="99FF99">
                  <a:shade val="100000"/>
                  <a:satMod val="115000"/>
                </a:srgbClr>
              </a:gs>
            </a:gsLst>
            <a:lin ang="5400000" scaled="1"/>
            <a:tileRect/>
          </a:gradFill>
          <a:ln>
            <a:noFill/>
          </a:ln>
          <a:effectLst>
            <a:outerShdw blurRad="50800" dist="50800" dir="5400000" algn="ctr" rotWithShape="0">
              <a:srgbClr val="00FF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latin typeface="微软雅黑" panose="020B0503020204020204" pitchFamily="34" charset="-122"/>
              <a:ea typeface="微软雅黑" panose="020B0503020204020204" pitchFamily="34" charset="-122"/>
            </a:endParaRPr>
          </a:p>
        </p:txBody>
      </p:sp>
      <p:sp>
        <p:nvSpPr>
          <p:cNvPr id="5" name="文本框 4"/>
          <p:cNvSpPr txBox="1"/>
          <p:nvPr/>
        </p:nvSpPr>
        <p:spPr>
          <a:xfrm>
            <a:off x="3059107" y="3774671"/>
            <a:ext cx="1261884" cy="415498"/>
          </a:xfrm>
          <a:prstGeom prst="rect">
            <a:avLst/>
          </a:prstGeom>
          <a:noFill/>
        </p:spPr>
        <p:txBody>
          <a:bodyPr wrap="none" rtlCol="0">
            <a:spAutoFit/>
          </a:bodyPr>
          <a:lstStyle/>
          <a:p>
            <a:r>
              <a:rPr lang="zh-CN" altLang="en-US" sz="2100" b="1" dirty="0">
                <a:solidFill>
                  <a:srgbClr val="C00000"/>
                </a:solidFill>
                <a:latin typeface="微软雅黑" panose="020B0503020204020204" pitchFamily="34" charset="-122"/>
                <a:ea typeface="微软雅黑" panose="020B0503020204020204" pitchFamily="34" charset="-122"/>
              </a:rPr>
              <a:t>科学原理</a:t>
            </a:r>
          </a:p>
        </p:txBody>
      </p:sp>
      <p:sp>
        <p:nvSpPr>
          <p:cNvPr id="6" name="文本框 5"/>
          <p:cNvSpPr txBox="1"/>
          <p:nvPr/>
        </p:nvSpPr>
        <p:spPr>
          <a:xfrm>
            <a:off x="2830508" y="3105150"/>
            <a:ext cx="1800493" cy="415498"/>
          </a:xfrm>
          <a:prstGeom prst="rect">
            <a:avLst/>
          </a:prstGeom>
          <a:noFill/>
        </p:spPr>
        <p:txBody>
          <a:bodyPr wrap="none" rtlCol="0">
            <a:spAutoFit/>
          </a:bodyPr>
          <a:lstStyle/>
          <a:p>
            <a:r>
              <a:rPr lang="zh-CN" altLang="en-US" sz="2100" b="1" dirty="0">
                <a:solidFill>
                  <a:schemeClr val="accent3">
                    <a:lumMod val="50000"/>
                  </a:schemeClr>
                </a:solidFill>
                <a:latin typeface="微软雅黑" panose="020B0503020204020204" pitchFamily="34" charset="-122"/>
                <a:ea typeface="微软雅黑" panose="020B0503020204020204" pitchFamily="34" charset="-122"/>
              </a:rPr>
              <a:t>基础共性技术</a:t>
            </a:r>
          </a:p>
        </p:txBody>
      </p:sp>
      <p:sp>
        <p:nvSpPr>
          <p:cNvPr id="7" name="文本框 6"/>
          <p:cNvSpPr txBox="1"/>
          <p:nvPr/>
        </p:nvSpPr>
        <p:spPr>
          <a:xfrm>
            <a:off x="2848263" y="2537252"/>
            <a:ext cx="1800493" cy="415498"/>
          </a:xfrm>
          <a:prstGeom prst="rect">
            <a:avLst/>
          </a:prstGeom>
          <a:noFill/>
        </p:spPr>
        <p:txBody>
          <a:bodyPr wrap="none" rtlCol="0">
            <a:spAutoFit/>
          </a:bodyPr>
          <a:lstStyle/>
          <a:p>
            <a:pPr algn="ctr"/>
            <a:r>
              <a:rPr lang="zh-CN" altLang="en-US" sz="2100" b="1" dirty="0">
                <a:solidFill>
                  <a:srgbClr val="C00000"/>
                </a:solidFill>
                <a:latin typeface="微软雅黑" panose="020B0503020204020204" pitchFamily="34" charset="-122"/>
                <a:ea typeface="微软雅黑" panose="020B0503020204020204" pitchFamily="34" charset="-122"/>
              </a:rPr>
              <a:t>具体应用技术</a:t>
            </a:r>
            <a:endParaRPr lang="en-US" altLang="zh-CN" sz="2100" b="1" dirty="0">
              <a:solidFill>
                <a:srgbClr val="C00000"/>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2498367" y="1884461"/>
            <a:ext cx="2465740" cy="415498"/>
          </a:xfrm>
          <a:prstGeom prst="rect">
            <a:avLst/>
          </a:prstGeom>
          <a:noFill/>
        </p:spPr>
        <p:txBody>
          <a:bodyPr wrap="none" rtlCol="0">
            <a:spAutoFit/>
          </a:bodyPr>
          <a:lstStyle/>
          <a:p>
            <a:r>
              <a:rPr lang="zh-CN" altLang="en-US" sz="2100" b="1" dirty="0">
                <a:solidFill>
                  <a:schemeClr val="accent3">
                    <a:lumMod val="50000"/>
                  </a:schemeClr>
                </a:solidFill>
                <a:latin typeface="微软雅黑" panose="020B0503020204020204" pitchFamily="34" charset="-122"/>
                <a:ea typeface="微软雅黑" panose="020B0503020204020204" pitchFamily="34" charset="-122"/>
              </a:rPr>
              <a:t>基础</a:t>
            </a:r>
            <a:r>
              <a:rPr lang="zh-CN" altLang="en-US" sz="2100" b="1" dirty="0">
                <a:solidFill>
                  <a:srgbClr val="C00000"/>
                </a:solidFill>
                <a:latin typeface="微软雅黑" panose="020B0503020204020204" pitchFamily="34" charset="-122"/>
                <a:ea typeface="微软雅黑" panose="020B0503020204020204" pitchFamily="34" charset="-122"/>
              </a:rPr>
              <a:t>系统原理</a:t>
            </a:r>
            <a:r>
              <a:rPr lang="en-US" altLang="zh-CN" sz="2100" b="1"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2100" b="1" dirty="0">
                <a:solidFill>
                  <a:schemeClr val="accent3">
                    <a:lumMod val="50000"/>
                  </a:schemeClr>
                </a:solidFill>
                <a:latin typeface="微软雅黑" panose="020B0503020204020204" pitchFamily="34" charset="-122"/>
                <a:ea typeface="微软雅黑" panose="020B0503020204020204" pitchFamily="34" charset="-122"/>
              </a:rPr>
              <a:t>技术</a:t>
            </a:r>
            <a:endParaRPr lang="en-US" altLang="zh-CN" sz="2100" b="1"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2548805" y="1398407"/>
            <a:ext cx="2339102" cy="415498"/>
          </a:xfrm>
          <a:prstGeom prst="rect">
            <a:avLst/>
          </a:prstGeom>
          <a:noFill/>
        </p:spPr>
        <p:txBody>
          <a:bodyPr wrap="none" rtlCol="0">
            <a:spAutoFit/>
          </a:bodyPr>
          <a:lstStyle/>
          <a:p>
            <a:r>
              <a:rPr lang="zh-CN" altLang="en-US" sz="2100" b="1" dirty="0">
                <a:solidFill>
                  <a:schemeClr val="accent3">
                    <a:lumMod val="50000"/>
                  </a:schemeClr>
                </a:solidFill>
                <a:latin typeface="微软雅黑" panose="020B0503020204020204" pitchFamily="34" charset="-122"/>
                <a:ea typeface="微软雅黑" panose="020B0503020204020204" pitchFamily="34" charset="-122"/>
              </a:rPr>
              <a:t>具体应用系统技术</a:t>
            </a:r>
          </a:p>
        </p:txBody>
      </p:sp>
      <p:sp>
        <p:nvSpPr>
          <p:cNvPr id="10" name="文本框 9"/>
          <p:cNvSpPr txBox="1"/>
          <p:nvPr/>
        </p:nvSpPr>
        <p:spPr>
          <a:xfrm>
            <a:off x="428002" y="2652668"/>
            <a:ext cx="1824538" cy="300082"/>
          </a:xfrm>
          <a:prstGeom prst="rect">
            <a:avLst/>
          </a:prstGeom>
          <a:noFill/>
        </p:spPr>
        <p:txBody>
          <a:bodyPr wrap="none" rtlCol="0">
            <a:spAutoFit/>
          </a:bodyPr>
          <a:lstStyle/>
          <a:p>
            <a:r>
              <a:rPr lang="zh-CN" altLang="en-US" sz="1350" b="1" dirty="0">
                <a:solidFill>
                  <a:srgbClr val="C00000"/>
                </a:solidFill>
                <a:latin typeface="微软雅黑" panose="020B0503020204020204" pitchFamily="34" charset="-122"/>
                <a:ea typeface="微软雅黑" panose="020B0503020204020204" pitchFamily="34" charset="-122"/>
              </a:rPr>
              <a:t>人工智能</a:t>
            </a:r>
            <a:r>
              <a:rPr lang="en-US" altLang="zh-CN" sz="1350" b="1" dirty="0">
                <a:solidFill>
                  <a:srgbClr val="C00000"/>
                </a:solidFill>
                <a:latin typeface="微软雅黑" panose="020B0503020204020204" pitchFamily="34" charset="-122"/>
                <a:ea typeface="微软雅黑" panose="020B0503020204020204" pitchFamily="34" charset="-122"/>
              </a:rPr>
              <a:t>/</a:t>
            </a:r>
            <a:r>
              <a:rPr lang="zh-CN" altLang="en-US" sz="1350" b="1" dirty="0">
                <a:solidFill>
                  <a:srgbClr val="C00000"/>
                </a:solidFill>
                <a:latin typeface="微软雅黑" panose="020B0503020204020204" pitchFamily="34" charset="-122"/>
                <a:ea typeface="微软雅黑" panose="020B0503020204020204" pitchFamily="34" charset="-122"/>
              </a:rPr>
              <a:t>大数据分析</a:t>
            </a:r>
          </a:p>
        </p:txBody>
      </p:sp>
      <p:sp>
        <p:nvSpPr>
          <p:cNvPr id="11" name="文本框 10"/>
          <p:cNvSpPr txBox="1"/>
          <p:nvPr/>
        </p:nvSpPr>
        <p:spPr>
          <a:xfrm>
            <a:off x="152400" y="3181350"/>
            <a:ext cx="2252540" cy="300082"/>
          </a:xfrm>
          <a:prstGeom prst="rect">
            <a:avLst/>
          </a:prstGeom>
          <a:noFill/>
        </p:spPr>
        <p:txBody>
          <a:bodyPr wrap="none" rtlCol="0">
            <a:spAutoFit/>
          </a:bodyPr>
          <a:lstStyle/>
          <a:p>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操作系统</a:t>
            </a:r>
            <a:r>
              <a:rPr lang="en-US" altLang="zh-CN" sz="1350" b="1"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数据库</a:t>
            </a:r>
            <a:r>
              <a:rPr lang="en-US" altLang="zh-CN" sz="1350" b="1"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集成电路</a:t>
            </a:r>
          </a:p>
        </p:txBody>
      </p:sp>
      <p:sp>
        <p:nvSpPr>
          <p:cNvPr id="12" name="文本框 11"/>
          <p:cNvSpPr txBox="1"/>
          <p:nvPr/>
        </p:nvSpPr>
        <p:spPr>
          <a:xfrm>
            <a:off x="652340" y="3814666"/>
            <a:ext cx="1396536" cy="507831"/>
          </a:xfrm>
          <a:prstGeom prst="rect">
            <a:avLst/>
          </a:prstGeom>
          <a:noFill/>
        </p:spPr>
        <p:txBody>
          <a:bodyPr wrap="none" rtlCol="0">
            <a:spAutoFit/>
          </a:bodyPr>
          <a:lstStyle/>
          <a:p>
            <a:pPr algn="ctr"/>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图灵机</a:t>
            </a:r>
            <a:endParaRPr lang="en-US" altLang="zh-CN" sz="1350" b="1" dirty="0">
              <a:solidFill>
                <a:schemeClr val="accent3">
                  <a:lumMod val="50000"/>
                </a:schemeClr>
              </a:solidFill>
              <a:latin typeface="微软雅黑" panose="020B0503020204020204" pitchFamily="34" charset="-122"/>
              <a:ea typeface="微软雅黑" panose="020B0503020204020204" pitchFamily="34" charset="-122"/>
            </a:endParaRPr>
          </a:p>
          <a:p>
            <a:pPr algn="ctr"/>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计算复杂性理论</a:t>
            </a:r>
          </a:p>
        </p:txBody>
      </p:sp>
      <p:sp>
        <p:nvSpPr>
          <p:cNvPr id="13" name="文本框 12"/>
          <p:cNvSpPr txBox="1"/>
          <p:nvPr/>
        </p:nvSpPr>
        <p:spPr>
          <a:xfrm>
            <a:off x="271341" y="1938468"/>
            <a:ext cx="1906291" cy="507831"/>
          </a:xfrm>
          <a:prstGeom prst="rect">
            <a:avLst/>
          </a:prstGeom>
          <a:noFill/>
        </p:spPr>
        <p:txBody>
          <a:bodyPr wrap="none" rtlCol="0">
            <a:spAutoFit/>
          </a:bodyPr>
          <a:lstStyle/>
          <a:p>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互联网</a:t>
            </a:r>
            <a:r>
              <a:rPr lang="en-US" altLang="zh-CN" sz="1350" b="1"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云计算</a:t>
            </a:r>
            <a:r>
              <a:rPr lang="en-US" altLang="zh-CN" sz="1350" b="1" dirty="0">
                <a:solidFill>
                  <a:schemeClr val="accent3">
                    <a:lumMod val="50000"/>
                  </a:schemeClr>
                </a:solidFill>
                <a:latin typeface="微软雅黑" panose="020B0503020204020204" pitchFamily="34" charset="-122"/>
                <a:ea typeface="微软雅黑" panose="020B0503020204020204" pitchFamily="34" charset="-122"/>
              </a:rPr>
              <a:t>/</a:t>
            </a:r>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区块链</a:t>
            </a:r>
            <a:endParaRPr lang="en-US" altLang="zh-CN" sz="1350" b="1" dirty="0">
              <a:solidFill>
                <a:schemeClr val="accent3">
                  <a:lumMod val="50000"/>
                </a:schemeClr>
              </a:solidFill>
              <a:latin typeface="微软雅黑" panose="020B0503020204020204" pitchFamily="34" charset="-122"/>
              <a:ea typeface="微软雅黑" panose="020B0503020204020204" pitchFamily="34" charset="-122"/>
            </a:endParaRPr>
          </a:p>
          <a:p>
            <a:pPr algn="ctr"/>
            <a:r>
              <a:rPr lang="zh-CN" altLang="en-US" sz="1350" b="1" dirty="0">
                <a:solidFill>
                  <a:schemeClr val="accent3">
                    <a:lumMod val="50000"/>
                  </a:schemeClr>
                </a:solidFill>
                <a:latin typeface="微软雅黑" panose="020B0503020204020204" pitchFamily="34" charset="-122"/>
                <a:ea typeface="微软雅黑" panose="020B0503020204020204" pitchFamily="34" charset="-122"/>
              </a:rPr>
              <a:t>冯诺依曼架构</a:t>
            </a:r>
          </a:p>
        </p:txBody>
      </p:sp>
      <p:pic>
        <p:nvPicPr>
          <p:cNvPr id="2" name="图片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43600" y="1186888"/>
            <a:ext cx="2384854" cy="1539063"/>
          </a:xfrm>
          <a:prstGeom prst="rect">
            <a:avLst/>
          </a:prstGeom>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2075" y="2802709"/>
            <a:ext cx="3328647" cy="1962258"/>
          </a:xfrm>
          <a:prstGeom prst="rect">
            <a:avLst/>
          </a:prstGeom>
        </p:spPr>
      </p:pic>
    </p:spTree>
    <p:extLst>
      <p:ext uri="{BB962C8B-B14F-4D97-AF65-F5344CB8AC3E}">
        <p14:creationId xmlns:p14="http://schemas.microsoft.com/office/powerpoint/2010/main" val="434238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p:cNvSpPr txBox="1">
                <a:spLocks/>
              </p:cNvSpPr>
              <p:nvPr/>
            </p:nvSpPr>
            <p:spPr>
              <a:xfrm>
                <a:off x="1303712" y="1253344"/>
                <a:ext cx="6429420" cy="2309006"/>
              </a:xfrm>
              <a:prstGeom prst="rect">
                <a:avLst/>
              </a:prstGeom>
            </p:spPr>
            <p:txBody>
              <a:bodyPr vert="horz" lIns="91440" tIns="45720" rIns="91440" bIns="45720" rtlCol="0">
                <a:normAutofit/>
              </a:bodyPr>
              <a:lstStyle>
                <a:lvl1pPr marL="257175" indent="-257175" algn="l" defTabSz="685800" rtl="0" eaLnBrk="1" latinLnBrk="0" hangingPunct="1">
                  <a:spcBef>
                    <a:spcPct val="20000"/>
                  </a:spcBef>
                  <a:buFontTx/>
                  <a:buNone/>
                  <a:defRPr sz="1350" kern="1200">
                    <a:solidFill>
                      <a:schemeClr val="tx1"/>
                    </a:solidFill>
                    <a:latin typeface="微软雅黑" pitchFamily="34" charset="-122"/>
                    <a:ea typeface="微软雅黑" pitchFamily="34" charset="-122"/>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微软雅黑" pitchFamily="34" charset="-122"/>
                    <a:ea typeface="微软雅黑" pitchFamily="34" charset="-122"/>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微软雅黑" pitchFamily="34" charset="-122"/>
                    <a:ea typeface="微软雅黑" pitchFamily="34" charset="-122"/>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微软雅黑" pitchFamily="34" charset="-122"/>
                    <a:ea typeface="微软雅黑" pitchFamily="34" charset="-122"/>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zh-CN" altLang="en-US" sz="2000" b="1" dirty="0"/>
                  <a:t>经典传统科学：</a:t>
                </a:r>
                <a:r>
                  <a:rPr lang="zh-CN" altLang="en-US" sz="1800" b="1" dirty="0"/>
                  <a:t>简洁，精美，智慧，普适，解决抽象程度高的问题，</a:t>
                </a:r>
                <a:r>
                  <a:rPr lang="en-US" altLang="zh-CN" sz="1800" b="1" dirty="0"/>
                  <a:t>G=g</a:t>
                </a:r>
                <a14:m>
                  <m:oMath xmlns:m="http://schemas.openxmlformats.org/officeDocument/2006/math">
                    <m:f>
                      <m:fPr>
                        <m:ctrlPr>
                          <a:rPr lang="en-US" altLang="zh-CN" sz="1800" b="1" i="1">
                            <a:latin typeface="Cambria Math" panose="02040503050406030204" pitchFamily="18" charset="0"/>
                          </a:rPr>
                        </m:ctrlPr>
                      </m:fPr>
                      <m:num>
                        <m:r>
                          <a:rPr lang="en-US" altLang="zh-CN" sz="1800" b="1" i="1">
                            <a:latin typeface="Cambria Math" panose="02040503050406030204" pitchFamily="18" charset="0"/>
                          </a:rPr>
                          <m:t>𝑴𝒎</m:t>
                        </m:r>
                      </m:num>
                      <m:den>
                        <m:sSup>
                          <m:sSupPr>
                            <m:ctrlPr>
                              <a:rPr lang="en-US" altLang="zh-CN" sz="1800" b="1" i="1">
                                <a:latin typeface="Cambria Math" panose="02040503050406030204" pitchFamily="18" charset="0"/>
                              </a:rPr>
                            </m:ctrlPr>
                          </m:sSupPr>
                          <m:e>
                            <m:r>
                              <a:rPr lang="en-US" altLang="zh-CN" sz="1800" b="1" i="1">
                                <a:latin typeface="Cambria Math" panose="02040503050406030204" pitchFamily="18" charset="0"/>
                              </a:rPr>
                              <m:t>𝒓</m:t>
                            </m:r>
                          </m:e>
                          <m:sup>
                            <m:r>
                              <a:rPr lang="en-US" altLang="zh-CN" sz="1800" b="1" i="1">
                                <a:latin typeface="Cambria Math" panose="02040503050406030204" pitchFamily="18" charset="0"/>
                              </a:rPr>
                              <m:t>𝟐</m:t>
                            </m:r>
                          </m:sup>
                        </m:sSup>
                      </m:den>
                    </m:f>
                  </m:oMath>
                </a14:m>
                <a:endParaRPr lang="en-US" altLang="zh-CN" sz="1800" b="1" dirty="0"/>
              </a:p>
              <a:p>
                <a:pPr marL="0" indent="0"/>
                <a:endParaRPr lang="en-US" altLang="zh-CN" b="1" dirty="0"/>
              </a:p>
              <a:p>
                <a:r>
                  <a:rPr lang="zh-CN" altLang="en-US" sz="2000" b="1" dirty="0"/>
                  <a:t>实验（技术）科学：</a:t>
                </a:r>
                <a:r>
                  <a:rPr lang="en-US" altLang="zh-CN" sz="1800" b="1" dirty="0"/>
                  <a:t>Know-how</a:t>
                </a:r>
                <a:r>
                  <a:rPr lang="zh-CN" altLang="en-US" sz="1800" b="1" dirty="0"/>
                  <a:t>，就事论事，骑驴看唱本，蠢笨，解决广泛的跨领域不同类型的具体问题，肿瘤大数据与人口预测，小孩子语音识别</a:t>
                </a:r>
              </a:p>
            </p:txBody>
          </p:sp>
        </mc:Choice>
        <mc:Fallback xmlns="">
          <p:sp>
            <p:nvSpPr>
              <p:cNvPr id="3" name="内容占位符 2"/>
              <p:cNvSpPr txBox="1">
                <a:spLocks noRot="1" noChangeAspect="1" noMove="1" noResize="1" noEditPoints="1" noAdjustHandles="1" noChangeArrowheads="1" noChangeShapeType="1" noTextEdit="1"/>
              </p:cNvSpPr>
              <p:nvPr/>
            </p:nvSpPr>
            <p:spPr>
              <a:xfrm>
                <a:off x="1303712" y="1253344"/>
                <a:ext cx="6429420" cy="2309006"/>
              </a:xfrm>
              <a:prstGeom prst="rect">
                <a:avLst/>
              </a:prstGeom>
              <a:blipFill rotWithShape="0">
                <a:blip r:embed="rId3"/>
                <a:stretch>
                  <a:fillRect l="-1043" t="-1587" r="-1137"/>
                </a:stretch>
              </a:blipFill>
            </p:spPr>
            <p:txBody>
              <a:bodyPr/>
              <a:lstStyle/>
              <a:p>
                <a:r>
                  <a:rPr lang="zh-CN" altLang="en-US">
                    <a:noFill/>
                  </a:rPr>
                  <a:t> </a:t>
                </a:r>
              </a:p>
            </p:txBody>
          </p:sp>
        </mc:Fallback>
      </mc:AlternateContent>
      <p:sp>
        <p:nvSpPr>
          <p:cNvPr id="4" name="灯片编号占位符 3"/>
          <p:cNvSpPr txBox="1">
            <a:spLocks/>
          </p:cNvSpPr>
          <p:nvPr/>
        </p:nvSpPr>
        <p:spPr>
          <a:xfrm>
            <a:off x="6057900" y="4767263"/>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p>
          <a:p>
            <a:pPr>
              <a:defRPr/>
            </a:pPr>
            <a:fld id="{FE4AD661-3577-4596-A660-C9278D01AB76}" type="slidenum">
              <a:rPr lang="zh-CN" altLang="en-US" b="1"/>
              <a:pPr>
                <a:defRPr/>
              </a:pPr>
              <a:t>12</a:t>
            </a:fld>
            <a:endParaRPr lang="en-US" altLang="zh-CN" b="1"/>
          </a:p>
        </p:txBody>
      </p:sp>
      <p:sp>
        <p:nvSpPr>
          <p:cNvPr id="5" name="文本框 4"/>
          <p:cNvSpPr txBox="1"/>
          <p:nvPr/>
        </p:nvSpPr>
        <p:spPr>
          <a:xfrm>
            <a:off x="1457971" y="3759882"/>
            <a:ext cx="6070893" cy="300082"/>
          </a:xfrm>
          <a:prstGeom prst="rect">
            <a:avLst/>
          </a:prstGeom>
          <a:noFill/>
        </p:spPr>
        <p:txBody>
          <a:bodyPr wrap="none" rtlCol="0">
            <a:spAutoFit/>
          </a:bodyPr>
          <a:lstStyle/>
          <a:p>
            <a:r>
              <a:rPr lang="zh-CN" altLang="en-US" sz="1350" b="1" dirty="0"/>
              <a:t>方法的蠢笨与结果的“智能”，大脑解决具体问题的机制并不见得总是很精美</a:t>
            </a:r>
          </a:p>
        </p:txBody>
      </p:sp>
      <p:sp>
        <p:nvSpPr>
          <p:cNvPr id="6" name="文本框 5"/>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人工智能技术的实验性</a:t>
            </a:r>
          </a:p>
        </p:txBody>
      </p:sp>
    </p:spTree>
    <p:extLst>
      <p:ext uri="{BB962C8B-B14F-4D97-AF65-F5344CB8AC3E}">
        <p14:creationId xmlns:p14="http://schemas.microsoft.com/office/powerpoint/2010/main" val="36040376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人工智能技术的实验性</a:t>
            </a:r>
          </a:p>
        </p:txBody>
      </p:sp>
      <p:sp>
        <p:nvSpPr>
          <p:cNvPr id="4" name="矩形 3"/>
          <p:cNvSpPr/>
          <p:nvPr/>
        </p:nvSpPr>
        <p:spPr>
          <a:xfrm>
            <a:off x="228600" y="819150"/>
            <a:ext cx="8686799" cy="4154984"/>
          </a:xfrm>
          <a:prstGeom prst="rect">
            <a:avLst/>
          </a:prstGeom>
        </p:spPr>
        <p:txBody>
          <a:bodyPr wrap="square">
            <a:spAutoFit/>
          </a:bodyPr>
          <a:lstStyle/>
          <a:p>
            <a:r>
              <a:rPr lang="zh-CN" altLang="zh-CN" sz="2400" b="1" dirty="0">
                <a:latin typeface="Calibri" panose="020F0502020204030204" pitchFamily="34" charset="0"/>
                <a:cs typeface="Times New Roman" panose="02020603050405020304" pitchFamily="18" charset="0"/>
              </a:rPr>
              <a:t>“要成功地使用深度学习技术，仅仅知道存在哪些算法和解释它们为何有效的原理是不够的。一个优秀的机器学习实践者还需要知道如何针对具体应用挑选一个合适的算法以及如何监控，并根据实验反馈改进机器学习系统。在机器学习系统的日常开发中，实践者需要决定是否收集更多的数据、增加或减少模型容量、添加或删除正则化项、改进模型的优化、改进模型的近似推断或调整模型的软件实现。尝试这些操作都需要大量时间，因此确定正确的做法而不盲目猜测尤为重要</a:t>
            </a:r>
            <a:r>
              <a:rPr lang="zh-CN" altLang="en-US" sz="2400" b="1" dirty="0">
                <a:latin typeface="Calibri" panose="020F0502020204030204" pitchFamily="34" charset="0"/>
                <a:cs typeface="Times New Roman" panose="02020603050405020304" pitchFamily="18" charset="0"/>
              </a:rPr>
              <a:t>。”</a:t>
            </a:r>
            <a:r>
              <a:rPr lang="zh-CN" altLang="zh-CN" sz="2400" b="1" dirty="0"/>
              <a:t> </a:t>
            </a:r>
            <a:endParaRPr lang="en-US" altLang="zh-CN" sz="2400" b="1" dirty="0"/>
          </a:p>
          <a:p>
            <a:endParaRPr lang="en-US" altLang="zh-CN" sz="2400" b="1" dirty="0"/>
          </a:p>
          <a:p>
            <a:r>
              <a:rPr lang="en-US" altLang="zh-CN" sz="2400" b="1" dirty="0"/>
              <a:t>———</a:t>
            </a:r>
            <a:r>
              <a:rPr lang="zh-CN" altLang="zh-CN" sz="2400" b="1" dirty="0"/>
              <a:t>《深度学习》【美】伊恩·古德费洛等著，</a:t>
            </a:r>
            <a:r>
              <a:rPr lang="en-US" altLang="zh-CN" sz="2400" b="1" dirty="0"/>
              <a:t>MIT Press</a:t>
            </a:r>
            <a:r>
              <a:rPr lang="zh-CN" altLang="zh-CN" sz="2400" b="1" dirty="0"/>
              <a:t>出版，</a:t>
            </a:r>
            <a:r>
              <a:rPr lang="en-US" altLang="zh-CN" sz="2400" b="1" dirty="0"/>
              <a:t>2016</a:t>
            </a:r>
            <a:r>
              <a:rPr lang="zh-CN" altLang="zh-CN" sz="2400" b="1" dirty="0"/>
              <a:t>年</a:t>
            </a:r>
            <a:endParaRPr lang="zh-CN" altLang="en-US" sz="2400" b="1" dirty="0"/>
          </a:p>
        </p:txBody>
      </p:sp>
    </p:spTree>
    <p:extLst>
      <p:ext uri="{BB962C8B-B14F-4D97-AF65-F5344CB8AC3E}">
        <p14:creationId xmlns:p14="http://schemas.microsoft.com/office/powerpoint/2010/main" val="3770391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文字占位符 1"/>
          <p:cNvSpPr>
            <a:spLocks noGrp="1"/>
          </p:cNvSpPr>
          <p:nvPr>
            <p:ph type="body" orient="vert" idx="1"/>
          </p:nvPr>
        </p:nvSpPr>
        <p:spPr>
          <a:xfrm>
            <a:off x="2435938" y="2266950"/>
            <a:ext cx="4345863" cy="762000"/>
          </a:xfrm>
        </p:spPr>
        <p:txBody>
          <a:bodyPr>
            <a:normAutofit/>
          </a:bodyPr>
          <a:lstStyle/>
          <a:p>
            <a:r>
              <a:rPr lang="zh-CN" altLang="en-US" sz="3200" b="1" dirty="0"/>
              <a:t>未来的突破：系统原理</a:t>
            </a:r>
          </a:p>
        </p:txBody>
      </p:sp>
    </p:spTree>
    <p:extLst>
      <p:ext uri="{BB962C8B-B14F-4D97-AF65-F5344CB8AC3E}">
        <p14:creationId xmlns:p14="http://schemas.microsoft.com/office/powerpoint/2010/main" val="525469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16DDB019-1FE1-4FFB-BFAC-F85FE58CFAE6}"/>
              </a:ext>
            </a:extLst>
          </p:cNvPr>
          <p:cNvSpPr txBox="1"/>
          <p:nvPr/>
        </p:nvSpPr>
        <p:spPr>
          <a:xfrm>
            <a:off x="1219200" y="133350"/>
            <a:ext cx="72390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智能的本质与智能类活动</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信息</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是意识的产物也是智能的基础</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图片 6">
            <a:extLst>
              <a:ext uri="{FF2B5EF4-FFF2-40B4-BE49-F238E27FC236}">
                <a16:creationId xmlns:a16="http://schemas.microsoft.com/office/drawing/2014/main" xmlns="" id="{C80613F4-932E-445E-A63C-5366E6C19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6497" y="895350"/>
            <a:ext cx="5080000" cy="3810000"/>
          </a:xfrm>
          <a:prstGeom prst="rect">
            <a:avLst/>
          </a:prstGeom>
        </p:spPr>
      </p:pic>
      <p:pic>
        <p:nvPicPr>
          <p:cNvPr id="6" name="图片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666750"/>
            <a:ext cx="4038600" cy="2324585"/>
          </a:xfrm>
          <a:prstGeom prst="rect">
            <a:avLst/>
          </a:prstGeom>
        </p:spPr>
      </p:pic>
      <p:pic>
        <p:nvPicPr>
          <p:cNvPr id="8" name="图片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7200" y="2977905"/>
            <a:ext cx="3200400" cy="2130552"/>
          </a:xfrm>
          <a:prstGeom prst="rect">
            <a:avLst/>
          </a:prstGeom>
        </p:spPr>
      </p:pic>
    </p:spTree>
    <p:extLst>
      <p:ext uri="{BB962C8B-B14F-4D97-AF65-F5344CB8AC3E}">
        <p14:creationId xmlns:p14="http://schemas.microsoft.com/office/powerpoint/2010/main" val="239519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超越人的智力</a:t>
            </a:r>
            <a:r>
              <a:rPr lang="zh-CN" altLang="en-US" sz="2000" b="1" dirty="0" smtClean="0">
                <a:solidFill>
                  <a:schemeClr val="tx1">
                    <a:lumMod val="50000"/>
                    <a:lumOff val="50000"/>
                  </a:schemeClr>
                </a:solidFill>
                <a:latin typeface="微软雅黑" panose="020B0503020204020204" pitchFamily="34" charset="-122"/>
                <a:ea typeface="微软雅黑" panose="020B0503020204020204" pitchFamily="34" charset="-122"/>
              </a:rPr>
              <a:t>范畴：工具对人的超越</a:t>
            </a:r>
            <a:endPar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6" name="椭圆 5"/>
          <p:cNvSpPr/>
          <p:nvPr/>
        </p:nvSpPr>
        <p:spPr>
          <a:xfrm>
            <a:off x="228600" y="2190750"/>
            <a:ext cx="8686800" cy="2819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3600" b="1" dirty="0" smtClean="0">
                <a:latin typeface="微软雅黑" panose="020B0503020204020204" pitchFamily="34" charset="-122"/>
                <a:ea typeface="微软雅黑" panose="020B0503020204020204" pitchFamily="34" charset="-122"/>
              </a:rPr>
              <a:t>由人设计的</a:t>
            </a:r>
            <a:endParaRPr lang="en-US" altLang="zh-CN" sz="3600" b="1" dirty="0" smtClean="0">
              <a:latin typeface="微软雅黑" panose="020B0503020204020204" pitchFamily="34" charset="-122"/>
              <a:ea typeface="微软雅黑" panose="020B0503020204020204" pitchFamily="34" charset="-122"/>
            </a:endParaRPr>
          </a:p>
          <a:p>
            <a:pPr algn="ctr"/>
            <a:r>
              <a:rPr lang="zh-CN" altLang="en-US" sz="3600" b="1" dirty="0" smtClean="0">
                <a:latin typeface="微软雅黑" panose="020B0503020204020204" pitchFamily="34" charset="-122"/>
                <a:ea typeface="微软雅黑" panose="020B0503020204020204" pitchFamily="34" charset="-122"/>
              </a:rPr>
              <a:t>基于信息处理的机器智能</a:t>
            </a:r>
            <a:endParaRPr lang="zh-CN" altLang="en-US" sz="3600" b="1" dirty="0">
              <a:latin typeface="微软雅黑" panose="020B0503020204020204" pitchFamily="34" charset="-122"/>
              <a:ea typeface="微软雅黑" panose="020B0503020204020204" pitchFamily="34" charset="-122"/>
            </a:endParaRPr>
          </a:p>
        </p:txBody>
      </p:sp>
      <p:sp>
        <p:nvSpPr>
          <p:cNvPr id="5" name="椭圆 4"/>
          <p:cNvSpPr/>
          <p:nvPr/>
        </p:nvSpPr>
        <p:spPr>
          <a:xfrm>
            <a:off x="4230903" y="1244672"/>
            <a:ext cx="722097" cy="1174678"/>
          </a:xfrm>
          <a:prstGeom prst="ellipse">
            <a:avLst/>
          </a:prstGeom>
          <a:solidFill>
            <a:srgbClr val="C00000">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4037953" y="838705"/>
            <a:ext cx="1107996"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人的智能</a:t>
            </a:r>
          </a:p>
        </p:txBody>
      </p:sp>
      <p:sp>
        <p:nvSpPr>
          <p:cNvPr id="8" name="文本框 7"/>
          <p:cNvSpPr txBox="1"/>
          <p:nvPr/>
        </p:nvSpPr>
        <p:spPr>
          <a:xfrm>
            <a:off x="2595532" y="1364387"/>
            <a:ext cx="1214467"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人工智能</a:t>
            </a:r>
          </a:p>
        </p:txBody>
      </p:sp>
      <p:cxnSp>
        <p:nvCxnSpPr>
          <p:cNvPr id="10" name="直接箭头连接符 9"/>
          <p:cNvCxnSpPr/>
          <p:nvPr/>
        </p:nvCxnSpPr>
        <p:spPr>
          <a:xfrm>
            <a:off x="3823108" y="1795376"/>
            <a:ext cx="324348" cy="32010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444272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1D5006F-D466-4147-A2DF-8C42204D207C}"/>
              </a:ext>
            </a:extLst>
          </p:cNvPr>
          <p:cNvSpPr txBox="1"/>
          <p:nvPr/>
        </p:nvSpPr>
        <p:spPr>
          <a:xfrm>
            <a:off x="1219200" y="114240"/>
            <a:ext cx="7010400" cy="400110"/>
          </a:xfrm>
          <a:prstGeom prst="rect">
            <a:avLst/>
          </a:prstGeom>
          <a:noFill/>
        </p:spPr>
        <p:txBody>
          <a:bodyPr wrap="square" rtlCol="0">
            <a:spAutoFit/>
          </a:bodyPr>
          <a:lstStyle/>
          <a:p>
            <a:r>
              <a:rPr lang="zh-CN" altLang="en-US" sz="2000" b="1" baseline="0" dirty="0">
                <a:solidFill>
                  <a:schemeClr val="tx1">
                    <a:lumMod val="50000"/>
                    <a:lumOff val="50000"/>
                  </a:schemeClr>
                </a:solidFill>
                <a:latin typeface="微软雅黑" panose="020B0503020204020204" pitchFamily="34" charset="-122"/>
                <a:ea typeface="微软雅黑" panose="020B0503020204020204" pitchFamily="34" charset="-122"/>
              </a:rPr>
              <a:t>信息应用系统的历程：“点”“线”“面”</a:t>
            </a:r>
          </a:p>
        </p:txBody>
      </p:sp>
      <p:pic>
        <p:nvPicPr>
          <p:cNvPr id="5" name="Picture 1" descr="D:\My Documents\My Pictures\个人产品\应用发展.bmp">
            <a:extLst>
              <a:ext uri="{FF2B5EF4-FFF2-40B4-BE49-F238E27FC236}">
                <a16:creationId xmlns:a16="http://schemas.microsoft.com/office/drawing/2014/main" xmlns="" id="{E17F1162-1DFE-4CBE-9044-8CA31751AD10}"/>
              </a:ext>
            </a:extLst>
          </p:cNvPr>
          <p:cNvPicPr>
            <a:picLocks noChangeAspect="1" noChangeArrowheads="1"/>
          </p:cNvPicPr>
          <p:nvPr/>
        </p:nvPicPr>
        <p:blipFill>
          <a:blip r:embed="rId2" cstate="print"/>
          <a:srcRect/>
          <a:stretch>
            <a:fillRect/>
          </a:stretch>
        </p:blipFill>
        <p:spPr bwMode="auto">
          <a:xfrm>
            <a:off x="457200" y="1123950"/>
            <a:ext cx="8201025" cy="3714750"/>
          </a:xfrm>
          <a:prstGeom prst="rect">
            <a:avLst/>
          </a:prstGeom>
          <a:noFill/>
        </p:spPr>
      </p:pic>
    </p:spTree>
    <p:extLst>
      <p:ext uri="{BB962C8B-B14F-4D97-AF65-F5344CB8AC3E}">
        <p14:creationId xmlns:p14="http://schemas.microsoft.com/office/powerpoint/2010/main" val="41954977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3F233889-DCEB-4B17-9816-8EF989A48DE9}"/>
              </a:ext>
            </a:extLst>
          </p:cNvPr>
          <p:cNvSpPr txBox="1"/>
          <p:nvPr/>
        </p:nvSpPr>
        <p:spPr>
          <a:xfrm>
            <a:off x="1167128" y="114240"/>
            <a:ext cx="7595872"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两种典型的融合基点：面向“主题”与面向“主体”</a:t>
            </a:r>
            <a:endParaRPr lang="zh-CN" altLang="en-US" sz="2000" b="1" baseline="0" dirty="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5" name="Picture 1" descr="D:\My Documents\My Pictures\个人产品\人物.bmp">
            <a:extLst>
              <a:ext uri="{FF2B5EF4-FFF2-40B4-BE49-F238E27FC236}">
                <a16:creationId xmlns:a16="http://schemas.microsoft.com/office/drawing/2014/main" xmlns="" id="{B9A2A381-E97D-44AB-8E7B-E837A6BECC6D}"/>
              </a:ext>
            </a:extLst>
          </p:cNvPr>
          <p:cNvPicPr>
            <a:picLocks noChangeAspect="1" noChangeArrowheads="1"/>
          </p:cNvPicPr>
          <p:nvPr/>
        </p:nvPicPr>
        <p:blipFill>
          <a:blip r:embed="rId2"/>
          <a:srcRect/>
          <a:stretch>
            <a:fillRect/>
          </a:stretch>
        </p:blipFill>
        <p:spPr bwMode="auto">
          <a:xfrm>
            <a:off x="228600" y="895350"/>
            <a:ext cx="1607355" cy="1747125"/>
          </a:xfrm>
          <a:prstGeom prst="rect">
            <a:avLst/>
          </a:prstGeom>
          <a:noFill/>
        </p:spPr>
      </p:pic>
      <p:pic>
        <p:nvPicPr>
          <p:cNvPr id="6" name="图片 5" descr="http://www.northeast.gov.cn/wzht/upload/gsxw/200802150901408120192817.jpg">
            <a:extLst>
              <a:ext uri="{FF2B5EF4-FFF2-40B4-BE49-F238E27FC236}">
                <a16:creationId xmlns:a16="http://schemas.microsoft.com/office/drawing/2014/main" xmlns="" id="{64BB5697-0612-47ED-9375-51B84C670647}"/>
              </a:ext>
            </a:extLst>
          </p:cNvPr>
          <p:cNvPicPr/>
          <p:nvPr/>
        </p:nvPicPr>
        <p:blipFill>
          <a:blip r:embed="rId3" cstate="print"/>
          <a:srcRect/>
          <a:stretch>
            <a:fillRect/>
          </a:stretch>
        </p:blipFill>
        <p:spPr bwMode="auto">
          <a:xfrm>
            <a:off x="2869389" y="1977616"/>
            <a:ext cx="2464611" cy="1660934"/>
          </a:xfrm>
          <a:prstGeom prst="rect">
            <a:avLst/>
          </a:prstGeom>
          <a:noFill/>
          <a:ln w="9525">
            <a:noFill/>
            <a:miter lim="800000"/>
            <a:headEnd/>
            <a:tailEnd/>
          </a:ln>
          <a:effectLst>
            <a:softEdge rad="127000"/>
          </a:effectLst>
        </p:spPr>
      </p:pic>
      <p:pic>
        <p:nvPicPr>
          <p:cNvPr id="7" name="Picture 3" descr="http://img.sucai.redocn.com/attachments/images/201012/20101205/Redocn_2010120122083034.jpg">
            <a:extLst>
              <a:ext uri="{FF2B5EF4-FFF2-40B4-BE49-F238E27FC236}">
                <a16:creationId xmlns:a16="http://schemas.microsoft.com/office/drawing/2014/main" xmlns="" id="{BDC05786-D41B-4FC0-984E-58E6B507B6B3}"/>
              </a:ext>
            </a:extLst>
          </p:cNvPr>
          <p:cNvPicPr>
            <a:picLocks noChangeAspect="1" noChangeArrowheads="1"/>
          </p:cNvPicPr>
          <p:nvPr/>
        </p:nvPicPr>
        <p:blipFill>
          <a:blip r:embed="rId4"/>
          <a:srcRect/>
          <a:stretch>
            <a:fillRect/>
          </a:stretch>
        </p:blipFill>
        <p:spPr bwMode="auto">
          <a:xfrm>
            <a:off x="6172200" y="3027278"/>
            <a:ext cx="2946794" cy="2059072"/>
          </a:xfrm>
          <a:prstGeom prst="rect">
            <a:avLst/>
          </a:prstGeom>
          <a:noFill/>
          <a:effectLst>
            <a:softEdge rad="127000"/>
          </a:effectLst>
        </p:spPr>
      </p:pic>
      <p:sp>
        <p:nvSpPr>
          <p:cNvPr id="9" name="矩形 8">
            <a:extLst>
              <a:ext uri="{FF2B5EF4-FFF2-40B4-BE49-F238E27FC236}">
                <a16:creationId xmlns:a16="http://schemas.microsoft.com/office/drawing/2014/main" xmlns="" id="{84358463-3982-4911-A32F-D6928FA41F95}"/>
              </a:ext>
            </a:extLst>
          </p:cNvPr>
          <p:cNvSpPr/>
          <p:nvPr/>
        </p:nvSpPr>
        <p:spPr>
          <a:xfrm>
            <a:off x="381000" y="4010620"/>
            <a:ext cx="1576072"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chemeClr val="accent3">
                    <a:lumMod val="50000"/>
                  </a:schemeClr>
                </a:solidFill>
                <a:effectLst>
                  <a:outerShdw dist="38100" dir="2700000" algn="tl" rotWithShape="0">
                    <a:schemeClr val="accent2"/>
                  </a:outerShdw>
                </a:effectLst>
              </a:rPr>
              <a:t>教育</a:t>
            </a:r>
          </a:p>
        </p:txBody>
      </p:sp>
      <p:sp>
        <p:nvSpPr>
          <p:cNvPr id="10" name="矩形 9">
            <a:extLst>
              <a:ext uri="{FF2B5EF4-FFF2-40B4-BE49-F238E27FC236}">
                <a16:creationId xmlns:a16="http://schemas.microsoft.com/office/drawing/2014/main" xmlns="" id="{D2C1ECF4-C772-4EC1-B82A-F5E49A3D8F9C}"/>
              </a:ext>
            </a:extLst>
          </p:cNvPr>
          <p:cNvSpPr/>
          <p:nvPr/>
        </p:nvSpPr>
        <p:spPr>
          <a:xfrm>
            <a:off x="7186928" y="742950"/>
            <a:ext cx="1576072"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chemeClr val="accent2">
                    <a:lumMod val="60000"/>
                    <a:lumOff val="40000"/>
                  </a:schemeClr>
                </a:solidFill>
                <a:effectLst>
                  <a:outerShdw dist="38100" dir="2700000" algn="tl" rotWithShape="0">
                    <a:schemeClr val="accent2"/>
                  </a:outerShdw>
                </a:effectLst>
              </a:rPr>
              <a:t>旅游</a:t>
            </a:r>
          </a:p>
        </p:txBody>
      </p:sp>
      <p:sp>
        <p:nvSpPr>
          <p:cNvPr id="11" name="矩形 10">
            <a:extLst>
              <a:ext uri="{FF2B5EF4-FFF2-40B4-BE49-F238E27FC236}">
                <a16:creationId xmlns:a16="http://schemas.microsoft.com/office/drawing/2014/main" xmlns="" id="{88633EDA-0F48-460A-B6E1-4D684EBE0BE1}"/>
              </a:ext>
            </a:extLst>
          </p:cNvPr>
          <p:cNvSpPr/>
          <p:nvPr/>
        </p:nvSpPr>
        <p:spPr>
          <a:xfrm>
            <a:off x="2514600" y="3096220"/>
            <a:ext cx="1576072" cy="923330"/>
          </a:xfrm>
          <a:prstGeom prst="rect">
            <a:avLst/>
          </a:prstGeom>
          <a:noFill/>
        </p:spPr>
        <p:txBody>
          <a:bodyPr wrap="none" lIns="91440" tIns="45720" rIns="91440" bIns="45720">
            <a:spAutoFit/>
          </a:bodyPr>
          <a:lstStyle/>
          <a:p>
            <a:pPr algn="ctr"/>
            <a:r>
              <a:rPr lang="zh-CN" altLang="en-US" sz="5400" b="1" cap="none" spc="0" dirty="0">
                <a:ln w="6600">
                  <a:solidFill>
                    <a:schemeClr val="accent2"/>
                  </a:solidFill>
                  <a:prstDash val="solid"/>
                </a:ln>
                <a:solidFill>
                  <a:srgbClr val="92D050"/>
                </a:solidFill>
                <a:effectLst>
                  <a:outerShdw dist="38100" dir="2700000" algn="tl" rotWithShape="0">
                    <a:schemeClr val="accent2"/>
                  </a:outerShdw>
                </a:effectLst>
              </a:rPr>
              <a:t>健康</a:t>
            </a:r>
          </a:p>
        </p:txBody>
      </p:sp>
      <p:sp>
        <p:nvSpPr>
          <p:cNvPr id="12" name="矩形 11">
            <a:extLst>
              <a:ext uri="{FF2B5EF4-FFF2-40B4-BE49-F238E27FC236}">
                <a16:creationId xmlns:a16="http://schemas.microsoft.com/office/drawing/2014/main" xmlns="" id="{D2C1ECF4-C772-4EC1-B82A-F5E49A3D8F9C}"/>
              </a:ext>
            </a:extLst>
          </p:cNvPr>
          <p:cNvSpPr/>
          <p:nvPr/>
        </p:nvSpPr>
        <p:spPr>
          <a:xfrm>
            <a:off x="4833751" y="1276350"/>
            <a:ext cx="2271776" cy="1754326"/>
          </a:xfrm>
          <a:prstGeom prst="rect">
            <a:avLst/>
          </a:prstGeom>
          <a:noFill/>
        </p:spPr>
        <p:txBody>
          <a:bodyPr wrap="none" lIns="91440" tIns="45720" rIns="91440" bIns="45720">
            <a:spAutoFit/>
          </a:bodyPr>
          <a:lstStyle/>
          <a:p>
            <a:pPr algn="ctr"/>
            <a:r>
              <a:rPr lang="zh-CN" altLang="en-US" sz="5400" b="1" dirty="0" smtClean="0">
                <a:ln w="6600">
                  <a:solidFill>
                    <a:schemeClr val="accent2"/>
                  </a:solidFill>
                  <a:prstDash val="solid"/>
                </a:ln>
                <a:solidFill>
                  <a:schemeClr val="accent6">
                    <a:lumMod val="60000"/>
                    <a:lumOff val="40000"/>
                  </a:schemeClr>
                </a:solidFill>
                <a:effectLst>
                  <a:outerShdw dist="38100" dir="2700000" algn="tl" rotWithShape="0">
                    <a:schemeClr val="accent2"/>
                  </a:outerShdw>
                </a:effectLst>
              </a:rPr>
              <a:t>工业</a:t>
            </a:r>
            <a:endParaRPr lang="en-US" altLang="zh-CN" sz="5400" b="1" dirty="0" smtClean="0">
              <a:ln w="6600">
                <a:solidFill>
                  <a:schemeClr val="accent2"/>
                </a:solidFill>
                <a:prstDash val="solid"/>
              </a:ln>
              <a:solidFill>
                <a:schemeClr val="accent6">
                  <a:lumMod val="60000"/>
                  <a:lumOff val="40000"/>
                </a:schemeClr>
              </a:solidFill>
              <a:effectLst>
                <a:outerShdw dist="38100" dir="2700000" algn="tl" rotWithShape="0">
                  <a:schemeClr val="accent2"/>
                </a:outerShdw>
              </a:effectLst>
            </a:endParaRPr>
          </a:p>
          <a:p>
            <a:pPr algn="ctr"/>
            <a:r>
              <a:rPr lang="zh-CN" altLang="en-US" sz="5400" b="1" cap="none" spc="0" dirty="0">
                <a:ln w="6600">
                  <a:solidFill>
                    <a:schemeClr val="accent2"/>
                  </a:solidFill>
                  <a:prstDash val="solid"/>
                </a:ln>
                <a:solidFill>
                  <a:schemeClr val="accent6">
                    <a:lumMod val="60000"/>
                    <a:lumOff val="40000"/>
                  </a:schemeClr>
                </a:solidFill>
                <a:effectLst>
                  <a:outerShdw dist="38100" dir="2700000" algn="tl" rotWithShape="0">
                    <a:schemeClr val="accent2"/>
                  </a:outerShdw>
                </a:effectLst>
              </a:rPr>
              <a:t>互联网</a:t>
            </a:r>
          </a:p>
        </p:txBody>
      </p:sp>
    </p:spTree>
    <p:extLst>
      <p:ext uri="{BB962C8B-B14F-4D97-AF65-F5344CB8AC3E}">
        <p14:creationId xmlns:p14="http://schemas.microsoft.com/office/powerpoint/2010/main" val="40509204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 name="矩形 73">
            <a:extLst>
              <a:ext uri="{FF2B5EF4-FFF2-40B4-BE49-F238E27FC236}">
                <a16:creationId xmlns="" xmlns:a16="http://schemas.microsoft.com/office/drawing/2014/main" id="{8A6598DD-E26F-46FC-97F8-CE51C68F227B}"/>
              </a:ext>
            </a:extLst>
          </p:cNvPr>
          <p:cNvSpPr/>
          <p:nvPr/>
        </p:nvSpPr>
        <p:spPr>
          <a:xfrm>
            <a:off x="2133600" y="717351"/>
            <a:ext cx="1794382" cy="68067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矩形 63">
            <a:extLst>
              <a:ext uri="{FF2B5EF4-FFF2-40B4-BE49-F238E27FC236}">
                <a16:creationId xmlns="" xmlns:a16="http://schemas.microsoft.com/office/drawing/2014/main" id="{83D2F5B7-CAE3-41BA-ADFA-DADA29EDDE9A}"/>
              </a:ext>
            </a:extLst>
          </p:cNvPr>
          <p:cNvSpPr/>
          <p:nvPr/>
        </p:nvSpPr>
        <p:spPr>
          <a:xfrm>
            <a:off x="2137887" y="1738261"/>
            <a:ext cx="5204916" cy="440402"/>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a:extLst>
              <a:ext uri="{FF2B5EF4-FFF2-40B4-BE49-F238E27FC236}">
                <a16:creationId xmlns="" xmlns:a16="http://schemas.microsoft.com/office/drawing/2014/main" id="{534A59B8-F0A0-4AFC-A71F-10ED8BCEFD75}"/>
              </a:ext>
            </a:extLst>
          </p:cNvPr>
          <p:cNvSpPr/>
          <p:nvPr/>
        </p:nvSpPr>
        <p:spPr>
          <a:xfrm>
            <a:off x="2137888" y="2225641"/>
            <a:ext cx="1107996" cy="1767607"/>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a:extLst>
              <a:ext uri="{FF2B5EF4-FFF2-40B4-BE49-F238E27FC236}">
                <a16:creationId xmlns="" xmlns:a16="http://schemas.microsoft.com/office/drawing/2014/main" id="{383C2730-0DB5-4C0F-ADE2-0644C64C81B6}"/>
              </a:ext>
            </a:extLst>
          </p:cNvPr>
          <p:cNvSpPr/>
          <p:nvPr/>
        </p:nvSpPr>
        <p:spPr>
          <a:xfrm>
            <a:off x="5631288" y="2220285"/>
            <a:ext cx="1711515" cy="176760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6" name="图片 45">
            <a:extLst>
              <a:ext uri="{FF2B5EF4-FFF2-40B4-BE49-F238E27FC236}">
                <a16:creationId xmlns="" xmlns:a16="http://schemas.microsoft.com/office/drawing/2014/main" id="{0D657C2B-C964-4F5F-8A36-4D98CA00438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27085" y="4237410"/>
            <a:ext cx="1537831" cy="701251"/>
          </a:xfrm>
          <a:prstGeom prst="rect">
            <a:avLst/>
          </a:prstGeom>
        </p:spPr>
      </p:pic>
      <p:sp>
        <p:nvSpPr>
          <p:cNvPr id="7" name="文本框 6">
            <a:extLst>
              <a:ext uri="{FF2B5EF4-FFF2-40B4-BE49-F238E27FC236}">
                <a16:creationId xmlns="" xmlns:a16="http://schemas.microsoft.com/office/drawing/2014/main" id="{FE2545B2-B64A-4028-8B2D-918EFD395727}"/>
              </a:ext>
            </a:extLst>
          </p:cNvPr>
          <p:cNvSpPr txBox="1"/>
          <p:nvPr/>
        </p:nvSpPr>
        <p:spPr>
          <a:xfrm>
            <a:off x="1219200" y="114240"/>
            <a:ext cx="7848600" cy="400110"/>
          </a:xfrm>
          <a:prstGeom prst="rect">
            <a:avLst/>
          </a:prstGeom>
          <a:noFill/>
        </p:spPr>
        <p:txBody>
          <a:bodyPr wrap="square" rtlCol="0">
            <a:spAutoFit/>
          </a:bodyPr>
          <a:lstStyle/>
          <a:p>
            <a:r>
              <a:rPr lang="zh-CN" altLang="en-US" sz="2000" b="1" baseline="0" dirty="0">
                <a:solidFill>
                  <a:schemeClr val="tx1">
                    <a:lumMod val="50000"/>
                    <a:lumOff val="50000"/>
                  </a:schemeClr>
                </a:solidFill>
                <a:latin typeface="微软雅黑" panose="020B0503020204020204" pitchFamily="34" charset="-122"/>
                <a:ea typeface="微软雅黑" panose="020B0503020204020204" pitchFamily="34" charset="-122"/>
              </a:rPr>
              <a:t>面向主题的融合服务：海航航旅云</a:t>
            </a:r>
            <a:r>
              <a:rPr lang="en-US" altLang="zh-CN" sz="2000" b="1" baseline="0" dirty="0">
                <a:solidFill>
                  <a:schemeClr val="tx1">
                    <a:lumMod val="50000"/>
                    <a:lumOff val="50000"/>
                  </a:schemeClr>
                </a:solidFill>
                <a:latin typeface="微软雅黑" panose="020B0503020204020204" pitchFamily="34" charset="-122"/>
                <a:ea typeface="微软雅黑" panose="020B0503020204020204" pitchFamily="34" charset="-122"/>
              </a:rPr>
              <a:t>/</a:t>
            </a:r>
            <a:r>
              <a:rPr lang="en-US" altLang="zh-CN" sz="2000" b="1" dirty="0" err="1">
                <a:solidFill>
                  <a:schemeClr val="tx1">
                    <a:lumMod val="50000"/>
                    <a:lumOff val="50000"/>
                  </a:schemeClr>
                </a:solidFill>
                <a:latin typeface="微软雅黑" panose="020B0503020204020204" pitchFamily="34" charset="-122"/>
                <a:ea typeface="微软雅黑" panose="020B0503020204020204" pitchFamily="34" charset="-122"/>
              </a:rPr>
              <a:t>HiA</a:t>
            </a:r>
            <a:r>
              <a:rPr lang="en-US" altLang="zh-CN" sz="2000" b="1" baseline="0" dirty="0" err="1">
                <a:solidFill>
                  <a:schemeClr val="tx1">
                    <a:lumMod val="50000"/>
                    <a:lumOff val="50000"/>
                  </a:schemeClr>
                </a:solidFill>
                <a:latin typeface="微软雅黑" panose="020B0503020204020204" pitchFamily="34" charset="-122"/>
                <a:ea typeface="微软雅黑" panose="020B0503020204020204" pitchFamily="34" charset="-122"/>
              </a:rPr>
              <a:t>pp</a:t>
            </a:r>
            <a:r>
              <a:rPr lang="zh-CN" altLang="en-US" sz="2000" b="1" baseline="0" dirty="0">
                <a:solidFill>
                  <a:schemeClr val="tx1">
                    <a:lumMod val="50000"/>
                    <a:lumOff val="50000"/>
                  </a:schemeClr>
                </a:solidFill>
                <a:latin typeface="微软雅黑" panose="020B0503020204020204" pitchFamily="34" charset="-122"/>
                <a:ea typeface="微软雅黑" panose="020B0503020204020204" pitchFamily="34" charset="-122"/>
              </a:rPr>
              <a:t>融合服务平台</a:t>
            </a:r>
          </a:p>
        </p:txBody>
      </p:sp>
      <p:sp>
        <p:nvSpPr>
          <p:cNvPr id="14" name="文本框 13">
            <a:extLst>
              <a:ext uri="{FF2B5EF4-FFF2-40B4-BE49-F238E27FC236}">
                <a16:creationId xmlns="" xmlns:a16="http://schemas.microsoft.com/office/drawing/2014/main" id="{E6D9E6C5-DD09-4091-BAD0-A586F2B1B2E9}"/>
              </a:ext>
            </a:extLst>
          </p:cNvPr>
          <p:cNvSpPr txBox="1"/>
          <p:nvPr/>
        </p:nvSpPr>
        <p:spPr>
          <a:xfrm>
            <a:off x="2590800" y="1830718"/>
            <a:ext cx="2063385" cy="276999"/>
          </a:xfrm>
          <a:prstGeom prst="rect">
            <a:avLst/>
          </a:prstGeom>
          <a:noFill/>
        </p:spPr>
        <p:txBody>
          <a:bodyPr wrap="none" rtlCol="0">
            <a:spAutoFit/>
          </a:bodyPr>
          <a:lstStyle/>
          <a:p>
            <a:r>
              <a:rPr lang="zh-CN" altLang="en-US" sz="1200" b="1" dirty="0">
                <a:solidFill>
                  <a:schemeClr val="accent2">
                    <a:lumMod val="75000"/>
                  </a:schemeClr>
                </a:solidFill>
                <a:latin typeface="微软雅黑" panose="020B0503020204020204" pitchFamily="34" charset="-122"/>
                <a:ea typeface="微软雅黑" panose="020B0503020204020204" pitchFamily="34" charset="-122"/>
              </a:rPr>
              <a:t>多渠道服务交付管理平台    </a:t>
            </a:r>
          </a:p>
        </p:txBody>
      </p:sp>
      <p:sp>
        <p:nvSpPr>
          <p:cNvPr id="27" name="文本框 26">
            <a:extLst>
              <a:ext uri="{FF2B5EF4-FFF2-40B4-BE49-F238E27FC236}">
                <a16:creationId xmlns="" xmlns:a16="http://schemas.microsoft.com/office/drawing/2014/main" id="{66D65435-C1F5-461E-A8AC-A89E8D7175A0}"/>
              </a:ext>
            </a:extLst>
          </p:cNvPr>
          <p:cNvSpPr txBox="1"/>
          <p:nvPr/>
        </p:nvSpPr>
        <p:spPr>
          <a:xfrm>
            <a:off x="6431689" y="2687257"/>
            <a:ext cx="369332" cy="833662"/>
          </a:xfrm>
          <a:prstGeom prst="rect">
            <a:avLst/>
          </a:prstGeom>
          <a:noFill/>
        </p:spPr>
        <p:txBody>
          <a:bodyPr vert="eaVert" wrap="square" rtlCol="0">
            <a:spAutoFit/>
          </a:bodyPr>
          <a:lstStyle/>
          <a:p>
            <a:pPr algn="ctr"/>
            <a:r>
              <a:rPr lang="zh-CN" altLang="en-US" sz="1200" b="1" dirty="0">
                <a:solidFill>
                  <a:schemeClr val="bg2">
                    <a:lumMod val="25000"/>
                  </a:schemeClr>
                </a:solidFill>
                <a:latin typeface="微软雅黑" panose="020B0503020204020204" pitchFamily="34" charset="-122"/>
                <a:ea typeface="微软雅黑" panose="020B0503020204020204" pitchFamily="34" charset="-122"/>
              </a:rPr>
              <a:t>大</a:t>
            </a:r>
            <a:r>
              <a:rPr lang="zh-CN" altLang="en-US" sz="1200" b="1" dirty="0">
                <a:solidFill>
                  <a:schemeClr val="accent3">
                    <a:lumMod val="50000"/>
                  </a:schemeClr>
                </a:solidFill>
                <a:latin typeface="微软雅黑" panose="020B0503020204020204" pitchFamily="34" charset="-122"/>
                <a:ea typeface="微软雅黑" panose="020B0503020204020204" pitchFamily="34" charset="-122"/>
              </a:rPr>
              <a:t>数据析</a:t>
            </a:r>
          </a:p>
        </p:txBody>
      </p:sp>
      <p:sp>
        <p:nvSpPr>
          <p:cNvPr id="28" name="文本框 27">
            <a:extLst>
              <a:ext uri="{FF2B5EF4-FFF2-40B4-BE49-F238E27FC236}">
                <a16:creationId xmlns="" xmlns:a16="http://schemas.microsoft.com/office/drawing/2014/main" id="{D288755C-568C-4BB6-9F44-2CAD7118632A}"/>
              </a:ext>
            </a:extLst>
          </p:cNvPr>
          <p:cNvSpPr txBox="1"/>
          <p:nvPr/>
        </p:nvSpPr>
        <p:spPr>
          <a:xfrm>
            <a:off x="2936685" y="2549910"/>
            <a:ext cx="369332" cy="1169551"/>
          </a:xfrm>
          <a:prstGeom prst="rect">
            <a:avLst/>
          </a:prstGeom>
          <a:noFill/>
        </p:spPr>
        <p:txBody>
          <a:bodyPr vert="eaVert" wrap="none" rtlCol="0">
            <a:spAutoFit/>
          </a:bodyPr>
          <a:lstStyle/>
          <a:p>
            <a:pPr algn="ctr"/>
            <a:r>
              <a:rPr lang="zh-CN" altLang="en-US" sz="1200" b="1" dirty="0">
                <a:solidFill>
                  <a:schemeClr val="accent6">
                    <a:lumMod val="50000"/>
                  </a:schemeClr>
                </a:solidFill>
                <a:latin typeface="微软雅黑" panose="020B0503020204020204" pitchFamily="34" charset="-122"/>
                <a:ea typeface="微软雅黑" panose="020B0503020204020204" pitchFamily="34" charset="-122"/>
              </a:rPr>
              <a:t>多形态沟通互动</a:t>
            </a:r>
            <a:endParaRPr lang="en-US" altLang="zh-CN" sz="1200" b="1" dirty="0">
              <a:solidFill>
                <a:schemeClr val="accent6">
                  <a:lumMod val="50000"/>
                </a:schemeClr>
              </a:solidFill>
              <a:latin typeface="微软雅黑" panose="020B0503020204020204" pitchFamily="34" charset="-122"/>
              <a:ea typeface="微软雅黑" panose="020B0503020204020204" pitchFamily="34" charset="-122"/>
            </a:endParaRPr>
          </a:p>
        </p:txBody>
      </p:sp>
      <p:sp>
        <p:nvSpPr>
          <p:cNvPr id="32" name="文本框 31">
            <a:extLst>
              <a:ext uri="{FF2B5EF4-FFF2-40B4-BE49-F238E27FC236}">
                <a16:creationId xmlns="" xmlns:a16="http://schemas.microsoft.com/office/drawing/2014/main" id="{C96E84B9-3A61-478F-AEBF-83B4F3077E68}"/>
              </a:ext>
            </a:extLst>
          </p:cNvPr>
          <p:cNvSpPr txBox="1"/>
          <p:nvPr/>
        </p:nvSpPr>
        <p:spPr>
          <a:xfrm>
            <a:off x="360243" y="2677486"/>
            <a:ext cx="1620957" cy="584775"/>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海航</a:t>
            </a:r>
            <a:r>
              <a:rPr lang="zh-CN" altLang="en-US" sz="1600" dirty="0">
                <a:solidFill>
                  <a:srgbClr val="FF0000"/>
                </a:solidFill>
                <a:latin typeface="微软雅黑" panose="020B0503020204020204" pitchFamily="34" charset="-122"/>
                <a:ea typeface="微软雅黑" panose="020B0503020204020204" pitchFamily="34" charset="-122"/>
              </a:rPr>
              <a:t>航旅云</a:t>
            </a:r>
            <a:r>
              <a:rPr lang="zh-CN" altLang="en-US" sz="1600" dirty="0">
                <a:latin typeface="微软雅黑" panose="020B0503020204020204" pitchFamily="34" charset="-122"/>
                <a:ea typeface="微软雅黑" panose="020B0503020204020204" pitchFamily="34" charset="-122"/>
              </a:rPr>
              <a:t>平台</a:t>
            </a:r>
            <a:endParaRPr lang="en-US" altLang="zh-CN" sz="1600" dirty="0">
              <a:latin typeface="微软雅黑" panose="020B0503020204020204" pitchFamily="34" charset="-122"/>
              <a:ea typeface="微软雅黑" panose="020B0503020204020204" pitchFamily="34" charset="-122"/>
            </a:endParaRPr>
          </a:p>
          <a:p>
            <a:r>
              <a:rPr lang="zh-CN" altLang="en-US" sz="1600" dirty="0">
                <a:latin typeface="微软雅黑" panose="020B0503020204020204" pitchFamily="34" charset="-122"/>
                <a:ea typeface="微软雅黑" panose="020B0503020204020204" pitchFamily="34" charset="-122"/>
              </a:rPr>
              <a:t>航旅大数据平台</a:t>
            </a:r>
          </a:p>
        </p:txBody>
      </p:sp>
      <p:sp>
        <p:nvSpPr>
          <p:cNvPr id="33" name="文本框 32">
            <a:extLst>
              <a:ext uri="{FF2B5EF4-FFF2-40B4-BE49-F238E27FC236}">
                <a16:creationId xmlns="" xmlns:a16="http://schemas.microsoft.com/office/drawing/2014/main" id="{05B25B0D-AC98-4B72-B62D-B721686B5FE3}"/>
              </a:ext>
            </a:extLst>
          </p:cNvPr>
          <p:cNvSpPr txBox="1"/>
          <p:nvPr/>
        </p:nvSpPr>
        <p:spPr>
          <a:xfrm>
            <a:off x="150251" y="866307"/>
            <a:ext cx="1830949" cy="338554"/>
          </a:xfrm>
          <a:prstGeom prst="rect">
            <a:avLst/>
          </a:prstGeom>
          <a:noFill/>
        </p:spPr>
        <p:txBody>
          <a:bodyPr wrap="none" rtlCol="0">
            <a:spAutoFit/>
          </a:bodyPr>
          <a:lstStyle/>
          <a:p>
            <a:pPr algn="ctr"/>
            <a:r>
              <a:rPr lang="zh-CN" altLang="en-US" sz="1600" dirty="0">
                <a:latin typeface="微软雅黑" panose="020B0503020204020204" pitchFamily="34" charset="-122"/>
                <a:ea typeface="微软雅黑" panose="020B0503020204020204" pitchFamily="34" charset="-122"/>
              </a:rPr>
              <a:t>海航</a:t>
            </a:r>
            <a:r>
              <a:rPr lang="en-US" altLang="zh-CN" sz="1600" dirty="0" err="1">
                <a:solidFill>
                  <a:srgbClr val="FF0000"/>
                </a:solidFill>
                <a:latin typeface="微软雅黑" panose="020B0503020204020204" pitchFamily="34" charset="-122"/>
                <a:ea typeface="微软雅黑" panose="020B0503020204020204" pitchFamily="34" charset="-122"/>
              </a:rPr>
              <a:t>HiApp</a:t>
            </a:r>
            <a:r>
              <a:rPr lang="zh-CN" altLang="en-US" sz="1600" dirty="0">
                <a:latin typeface="微软雅黑" panose="020B0503020204020204" pitchFamily="34" charset="-122"/>
                <a:ea typeface="微软雅黑" panose="020B0503020204020204" pitchFamily="34" charset="-122"/>
              </a:rPr>
              <a:t>客户端</a:t>
            </a:r>
            <a:endParaRPr lang="en-US" altLang="zh-CN" sz="1600" dirty="0">
              <a:latin typeface="微软雅黑" panose="020B0503020204020204" pitchFamily="34" charset="-122"/>
              <a:ea typeface="微软雅黑" panose="020B0503020204020204" pitchFamily="34" charset="-122"/>
            </a:endParaRPr>
          </a:p>
        </p:txBody>
      </p:sp>
      <p:sp>
        <p:nvSpPr>
          <p:cNvPr id="38" name="文本框 37">
            <a:extLst>
              <a:ext uri="{FF2B5EF4-FFF2-40B4-BE49-F238E27FC236}">
                <a16:creationId xmlns="" xmlns:a16="http://schemas.microsoft.com/office/drawing/2014/main" id="{385F8EDF-2108-4A6A-96E5-B2A70AF17C77}"/>
              </a:ext>
            </a:extLst>
          </p:cNvPr>
          <p:cNvSpPr txBox="1"/>
          <p:nvPr/>
        </p:nvSpPr>
        <p:spPr>
          <a:xfrm>
            <a:off x="4072116" y="829330"/>
            <a:ext cx="1261884" cy="523220"/>
          </a:xfrm>
          <a:prstGeom prst="rect">
            <a:avLst/>
          </a:prstGeom>
          <a:noFill/>
        </p:spPr>
        <p:txBody>
          <a:bodyPr wrap="none" rtlCol="0">
            <a:spAutoFit/>
          </a:bodyPr>
          <a:lstStyle/>
          <a:p>
            <a:pPr algn="ctr"/>
            <a:r>
              <a:rPr lang="zh-CN" altLang="en-US" sz="1400" dirty="0">
                <a:latin typeface="微软雅黑" panose="020B0503020204020204" pitchFamily="34" charset="-122"/>
                <a:ea typeface="微软雅黑" panose="020B0503020204020204" pitchFamily="34" charset="-122"/>
              </a:rPr>
              <a:t>其他第三方</a:t>
            </a:r>
            <a:r>
              <a:rPr lang="zh-CN" altLang="en-US" sz="1400" dirty="0" smtClean="0">
                <a:latin typeface="微软雅黑" panose="020B0503020204020204" pitchFamily="34" charset="-122"/>
                <a:ea typeface="微软雅黑" panose="020B0503020204020204" pitchFamily="34" charset="-122"/>
              </a:rPr>
              <a:t>旅</a:t>
            </a:r>
            <a:endParaRPr lang="en-US" altLang="zh-CN" sz="1400" dirty="0" smtClean="0">
              <a:latin typeface="微软雅黑" panose="020B0503020204020204" pitchFamily="34" charset="-122"/>
              <a:ea typeface="微软雅黑" panose="020B0503020204020204" pitchFamily="34" charset="-122"/>
            </a:endParaRPr>
          </a:p>
          <a:p>
            <a:pPr algn="ctr"/>
            <a:r>
              <a:rPr lang="zh-CN" altLang="en-US" sz="1400" dirty="0" smtClean="0">
                <a:latin typeface="微软雅黑" panose="020B0503020204020204" pitchFamily="34" charset="-122"/>
                <a:ea typeface="微软雅黑" panose="020B0503020204020204" pitchFamily="34" charset="-122"/>
              </a:rPr>
              <a:t>行服务系统</a:t>
            </a:r>
            <a:endParaRPr lang="zh-CN" altLang="en-US" sz="1400" dirty="0">
              <a:latin typeface="微软雅黑" panose="020B0503020204020204" pitchFamily="34" charset="-122"/>
              <a:ea typeface="微软雅黑" panose="020B0503020204020204" pitchFamily="34" charset="-122"/>
            </a:endParaRPr>
          </a:p>
        </p:txBody>
      </p:sp>
      <p:sp>
        <p:nvSpPr>
          <p:cNvPr id="40" name="箭头: 上 39">
            <a:extLst>
              <a:ext uri="{FF2B5EF4-FFF2-40B4-BE49-F238E27FC236}">
                <a16:creationId xmlns="" xmlns:a16="http://schemas.microsoft.com/office/drawing/2014/main" id="{18E803B8-62E5-42FB-9205-86D47AA4C925}"/>
              </a:ext>
            </a:extLst>
          </p:cNvPr>
          <p:cNvSpPr/>
          <p:nvPr/>
        </p:nvSpPr>
        <p:spPr>
          <a:xfrm>
            <a:off x="3429000" y="4035889"/>
            <a:ext cx="2031325" cy="293172"/>
          </a:xfrm>
          <a:prstGeom prst="upArrow">
            <a:avLst>
              <a:gd name="adj1" fmla="val 706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pic>
        <p:nvPicPr>
          <p:cNvPr id="42" name="图片 41">
            <a:extLst>
              <a:ext uri="{FF2B5EF4-FFF2-40B4-BE49-F238E27FC236}">
                <a16:creationId xmlns="" xmlns:a16="http://schemas.microsoft.com/office/drawing/2014/main" id="{4E80847A-034D-4027-A916-024178CABA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835" y="4177407"/>
            <a:ext cx="1085850" cy="738378"/>
          </a:xfrm>
          <a:prstGeom prst="rect">
            <a:avLst/>
          </a:prstGeom>
        </p:spPr>
      </p:pic>
      <p:pic>
        <p:nvPicPr>
          <p:cNvPr id="59" name="图片 58">
            <a:extLst>
              <a:ext uri="{FF2B5EF4-FFF2-40B4-BE49-F238E27FC236}">
                <a16:creationId xmlns="" xmlns:a16="http://schemas.microsoft.com/office/drawing/2014/main" id="{9BFF92FD-F101-4A24-AC84-6D83EBC6C11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51285" y="4356486"/>
            <a:ext cx="656269" cy="504378"/>
          </a:xfrm>
          <a:prstGeom prst="rect">
            <a:avLst/>
          </a:prstGeom>
        </p:spPr>
      </p:pic>
      <p:pic>
        <p:nvPicPr>
          <p:cNvPr id="71" name="图片 70">
            <a:extLst>
              <a:ext uri="{FF2B5EF4-FFF2-40B4-BE49-F238E27FC236}">
                <a16:creationId xmlns="" xmlns:a16="http://schemas.microsoft.com/office/drawing/2014/main" id="{7795A430-E54F-4144-AB76-3250A62C65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36921" y="4296925"/>
            <a:ext cx="715820" cy="650110"/>
          </a:xfrm>
          <a:prstGeom prst="rect">
            <a:avLst/>
          </a:prstGeom>
        </p:spPr>
      </p:pic>
      <p:sp>
        <p:nvSpPr>
          <p:cNvPr id="3" name="矩形 2">
            <a:extLst>
              <a:ext uri="{FF2B5EF4-FFF2-40B4-BE49-F238E27FC236}">
                <a16:creationId xmlns="" xmlns:a16="http://schemas.microsoft.com/office/drawing/2014/main" id="{0431DECD-B37E-4CC1-819D-2C247D32B295}"/>
              </a:ext>
            </a:extLst>
          </p:cNvPr>
          <p:cNvSpPr/>
          <p:nvPr/>
        </p:nvSpPr>
        <p:spPr>
          <a:xfrm>
            <a:off x="3304931" y="3126118"/>
            <a:ext cx="2247436" cy="86177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 xmlns:a16="http://schemas.microsoft.com/office/drawing/2014/main" id="{ECE355AE-FD15-4FF1-AAE2-40EB9CE071B5}"/>
              </a:ext>
            </a:extLst>
          </p:cNvPr>
          <p:cNvSpPr txBox="1"/>
          <p:nvPr/>
        </p:nvSpPr>
        <p:spPr>
          <a:xfrm>
            <a:off x="3733800" y="3121529"/>
            <a:ext cx="1415772" cy="276999"/>
          </a:xfrm>
          <a:prstGeom prst="rect">
            <a:avLst/>
          </a:prstGeom>
          <a:noFill/>
        </p:spPr>
        <p:txBody>
          <a:bodyPr wrap="none" rtlCol="0">
            <a:spAutoFit/>
          </a:bodyPr>
          <a:lstStyle/>
          <a:p>
            <a:r>
              <a:rPr lang="zh-CN" altLang="en-US" sz="1200" b="1" dirty="0">
                <a:solidFill>
                  <a:schemeClr val="accent1">
                    <a:lumMod val="75000"/>
                  </a:schemeClr>
                </a:solidFill>
                <a:latin typeface="微软雅黑" panose="020B0503020204020204" pitchFamily="34" charset="-122"/>
                <a:ea typeface="微软雅黑" panose="020B0503020204020204" pitchFamily="34" charset="-122"/>
              </a:rPr>
              <a:t>基础服务汇聚管理</a:t>
            </a:r>
            <a:endParaRPr lang="en-US" altLang="zh-CN" sz="1200" b="1" dirty="0">
              <a:solidFill>
                <a:schemeClr val="accent1">
                  <a:lumMod val="75000"/>
                </a:schemeClr>
              </a:solidFill>
              <a:latin typeface="微软雅黑" panose="020B0503020204020204" pitchFamily="34" charset="-122"/>
              <a:ea typeface="微软雅黑" panose="020B0503020204020204" pitchFamily="34" charset="-122"/>
            </a:endParaRPr>
          </a:p>
        </p:txBody>
      </p:sp>
      <p:sp>
        <p:nvSpPr>
          <p:cNvPr id="5" name="文本框 4">
            <a:extLst>
              <a:ext uri="{FF2B5EF4-FFF2-40B4-BE49-F238E27FC236}">
                <a16:creationId xmlns="" xmlns:a16="http://schemas.microsoft.com/office/drawing/2014/main" id="{8765264E-0B57-4A42-946F-8A915D38B9F8}"/>
              </a:ext>
            </a:extLst>
          </p:cNvPr>
          <p:cNvSpPr txBox="1"/>
          <p:nvPr/>
        </p:nvSpPr>
        <p:spPr>
          <a:xfrm>
            <a:off x="3317557" y="3414661"/>
            <a:ext cx="492443" cy="276999"/>
          </a:xfrm>
          <a:prstGeom prst="rect">
            <a:avLst/>
          </a:prstGeom>
          <a:solidFill>
            <a:schemeClr val="tx2">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注册</a:t>
            </a:r>
            <a:endParaRPr lang="zh-CN" altLang="en-US" sz="1200" dirty="0">
              <a:solidFill>
                <a:schemeClr val="bg1"/>
              </a:solidFill>
            </a:endParaRPr>
          </a:p>
        </p:txBody>
      </p:sp>
      <p:sp>
        <p:nvSpPr>
          <p:cNvPr id="36" name="文本框 35">
            <a:extLst>
              <a:ext uri="{FF2B5EF4-FFF2-40B4-BE49-F238E27FC236}">
                <a16:creationId xmlns="" xmlns:a16="http://schemas.microsoft.com/office/drawing/2014/main" id="{35C6286C-8773-4F2D-936F-EA3AF033A3ED}"/>
              </a:ext>
            </a:extLst>
          </p:cNvPr>
          <p:cNvSpPr txBox="1"/>
          <p:nvPr/>
        </p:nvSpPr>
        <p:spPr>
          <a:xfrm>
            <a:off x="3881681" y="3406595"/>
            <a:ext cx="492443" cy="276999"/>
          </a:xfrm>
          <a:prstGeom prst="rect">
            <a:avLst/>
          </a:prstGeom>
          <a:solidFill>
            <a:schemeClr val="tx2">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分类</a:t>
            </a:r>
            <a:endParaRPr lang="zh-CN" altLang="en-US" sz="1200" dirty="0">
              <a:solidFill>
                <a:schemeClr val="bg1"/>
              </a:solidFill>
            </a:endParaRPr>
          </a:p>
        </p:txBody>
      </p:sp>
      <p:sp>
        <p:nvSpPr>
          <p:cNvPr id="41" name="文本框 40">
            <a:extLst>
              <a:ext uri="{FF2B5EF4-FFF2-40B4-BE49-F238E27FC236}">
                <a16:creationId xmlns="" xmlns:a16="http://schemas.microsoft.com/office/drawing/2014/main" id="{0C70DB5E-BEEA-46F6-837A-13B8F84E39B6}"/>
              </a:ext>
            </a:extLst>
          </p:cNvPr>
          <p:cNvSpPr txBox="1"/>
          <p:nvPr/>
        </p:nvSpPr>
        <p:spPr>
          <a:xfrm>
            <a:off x="5059924" y="3414661"/>
            <a:ext cx="492443" cy="276999"/>
          </a:xfrm>
          <a:prstGeom prst="rect">
            <a:avLst/>
          </a:prstGeom>
          <a:solidFill>
            <a:schemeClr val="tx2">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评价</a:t>
            </a:r>
            <a:endParaRPr lang="zh-CN" altLang="en-US" sz="1200" dirty="0">
              <a:solidFill>
                <a:schemeClr val="bg1"/>
              </a:solidFill>
            </a:endParaRPr>
          </a:p>
        </p:txBody>
      </p:sp>
      <p:sp>
        <p:nvSpPr>
          <p:cNvPr id="43" name="文本框 42">
            <a:extLst>
              <a:ext uri="{FF2B5EF4-FFF2-40B4-BE49-F238E27FC236}">
                <a16:creationId xmlns="" xmlns:a16="http://schemas.microsoft.com/office/drawing/2014/main" id="{5670B175-8F38-437A-988B-FC26A64E89E1}"/>
              </a:ext>
            </a:extLst>
          </p:cNvPr>
          <p:cNvSpPr txBox="1"/>
          <p:nvPr/>
        </p:nvSpPr>
        <p:spPr>
          <a:xfrm>
            <a:off x="4495800" y="3414661"/>
            <a:ext cx="492443" cy="276999"/>
          </a:xfrm>
          <a:prstGeom prst="rect">
            <a:avLst/>
          </a:prstGeom>
          <a:solidFill>
            <a:schemeClr val="tx2">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标注</a:t>
            </a:r>
            <a:endParaRPr lang="zh-CN" altLang="en-US" sz="1200" dirty="0">
              <a:solidFill>
                <a:schemeClr val="bg1"/>
              </a:solidFill>
            </a:endParaRPr>
          </a:p>
        </p:txBody>
      </p:sp>
      <p:sp>
        <p:nvSpPr>
          <p:cNvPr id="44" name="文本框 43">
            <a:extLst>
              <a:ext uri="{FF2B5EF4-FFF2-40B4-BE49-F238E27FC236}">
                <a16:creationId xmlns="" xmlns:a16="http://schemas.microsoft.com/office/drawing/2014/main" id="{1AEDA3DC-6516-4D5A-A072-725CE99719A6}"/>
              </a:ext>
            </a:extLst>
          </p:cNvPr>
          <p:cNvSpPr txBox="1"/>
          <p:nvPr/>
        </p:nvSpPr>
        <p:spPr>
          <a:xfrm>
            <a:off x="3317557" y="3719461"/>
            <a:ext cx="2234810" cy="276999"/>
          </a:xfrm>
          <a:prstGeom prst="rect">
            <a:avLst/>
          </a:prstGeom>
          <a:solidFill>
            <a:schemeClr val="tx2">
              <a:lumMod val="60000"/>
              <a:lumOff val="40000"/>
            </a:schemeClr>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基 础 服 务 描 述 模 型</a:t>
            </a:r>
            <a:endParaRPr lang="zh-CN" altLang="en-US" sz="1200" dirty="0">
              <a:solidFill>
                <a:schemeClr val="bg1"/>
              </a:solidFill>
            </a:endParaRPr>
          </a:p>
        </p:txBody>
      </p:sp>
      <p:sp>
        <p:nvSpPr>
          <p:cNvPr id="45" name="矩形 44">
            <a:extLst>
              <a:ext uri="{FF2B5EF4-FFF2-40B4-BE49-F238E27FC236}">
                <a16:creationId xmlns="" xmlns:a16="http://schemas.microsoft.com/office/drawing/2014/main" id="{770C41F1-DC0C-4ECA-BCE7-82CB16A0E3B8}"/>
              </a:ext>
            </a:extLst>
          </p:cNvPr>
          <p:cNvSpPr/>
          <p:nvPr/>
        </p:nvSpPr>
        <p:spPr>
          <a:xfrm>
            <a:off x="3315164" y="2220286"/>
            <a:ext cx="2247436" cy="861774"/>
          </a:xfrm>
          <a:prstGeom prst="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7" name="文本框 46">
            <a:extLst>
              <a:ext uri="{FF2B5EF4-FFF2-40B4-BE49-F238E27FC236}">
                <a16:creationId xmlns="" xmlns:a16="http://schemas.microsoft.com/office/drawing/2014/main" id="{45457202-BB8E-4BE4-BEE7-00B56FBD3034}"/>
              </a:ext>
            </a:extLst>
          </p:cNvPr>
          <p:cNvSpPr txBox="1"/>
          <p:nvPr/>
        </p:nvSpPr>
        <p:spPr>
          <a:xfrm>
            <a:off x="3315164" y="2777260"/>
            <a:ext cx="2234810" cy="276999"/>
          </a:xfrm>
          <a:prstGeom prst="rect">
            <a:avLst/>
          </a:prstGeom>
          <a:solidFill>
            <a:schemeClr val="accent5">
              <a:lumMod val="75000"/>
            </a:schemeClr>
          </a:solidFill>
        </p:spPr>
        <p:txBody>
          <a:bodyPr wrap="square" rtlCol="0">
            <a:spAutoFit/>
          </a:bodyPr>
          <a:lstStyle/>
          <a:p>
            <a:pPr algn="ctr"/>
            <a:r>
              <a:rPr lang="zh-CN" altLang="en-US" sz="1200" b="1" dirty="0">
                <a:solidFill>
                  <a:schemeClr val="bg1"/>
                </a:solidFill>
                <a:latin typeface="微软雅黑" panose="020B0503020204020204" pitchFamily="34" charset="-122"/>
                <a:ea typeface="微软雅黑" panose="020B0503020204020204" pitchFamily="34" charset="-122"/>
              </a:rPr>
              <a:t>融 合 服 务 生 成 模 型</a:t>
            </a:r>
            <a:endParaRPr lang="zh-CN" altLang="en-US" sz="1200" dirty="0">
              <a:solidFill>
                <a:schemeClr val="bg1"/>
              </a:solidFill>
            </a:endParaRPr>
          </a:p>
        </p:txBody>
      </p:sp>
      <p:sp>
        <p:nvSpPr>
          <p:cNvPr id="49" name="文本框 48">
            <a:extLst>
              <a:ext uri="{FF2B5EF4-FFF2-40B4-BE49-F238E27FC236}">
                <a16:creationId xmlns="" xmlns:a16="http://schemas.microsoft.com/office/drawing/2014/main" id="{DDC972D5-7AF4-4A0F-ADE8-B7083793C3DF}"/>
              </a:ext>
            </a:extLst>
          </p:cNvPr>
          <p:cNvSpPr txBox="1"/>
          <p:nvPr/>
        </p:nvSpPr>
        <p:spPr>
          <a:xfrm>
            <a:off x="3466981" y="2472460"/>
            <a:ext cx="800219" cy="276999"/>
          </a:xfrm>
          <a:prstGeom prst="rect">
            <a:avLst/>
          </a:prstGeom>
          <a:solidFill>
            <a:schemeClr val="accent5">
              <a:lumMod val="75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智能组合</a:t>
            </a:r>
            <a:endParaRPr lang="zh-CN" altLang="en-US" sz="1200" dirty="0">
              <a:solidFill>
                <a:schemeClr val="bg1"/>
              </a:solidFill>
            </a:endParaRPr>
          </a:p>
        </p:txBody>
      </p:sp>
      <p:sp>
        <p:nvSpPr>
          <p:cNvPr id="50" name="文本框 49">
            <a:extLst>
              <a:ext uri="{FF2B5EF4-FFF2-40B4-BE49-F238E27FC236}">
                <a16:creationId xmlns="" xmlns:a16="http://schemas.microsoft.com/office/drawing/2014/main" id="{9F838FD7-909B-48F0-B38D-DDB60488719F}"/>
              </a:ext>
            </a:extLst>
          </p:cNvPr>
          <p:cNvSpPr txBox="1"/>
          <p:nvPr/>
        </p:nvSpPr>
        <p:spPr>
          <a:xfrm>
            <a:off x="4572000" y="2472460"/>
            <a:ext cx="800219" cy="276999"/>
          </a:xfrm>
          <a:prstGeom prst="rect">
            <a:avLst/>
          </a:prstGeom>
          <a:solidFill>
            <a:schemeClr val="accent5">
              <a:lumMod val="75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个性定制</a:t>
            </a:r>
            <a:endParaRPr lang="zh-CN" altLang="en-US" sz="1200" dirty="0">
              <a:solidFill>
                <a:schemeClr val="bg1"/>
              </a:solidFill>
            </a:endParaRPr>
          </a:p>
        </p:txBody>
      </p:sp>
      <p:sp>
        <p:nvSpPr>
          <p:cNvPr id="52" name="文本框 51">
            <a:extLst>
              <a:ext uri="{FF2B5EF4-FFF2-40B4-BE49-F238E27FC236}">
                <a16:creationId xmlns="" xmlns:a16="http://schemas.microsoft.com/office/drawing/2014/main" id="{79B8CFF1-EDEE-432B-8572-ADAF8C65A17C}"/>
              </a:ext>
            </a:extLst>
          </p:cNvPr>
          <p:cNvSpPr txBox="1"/>
          <p:nvPr/>
        </p:nvSpPr>
        <p:spPr>
          <a:xfrm>
            <a:off x="3901931" y="2210311"/>
            <a:ext cx="1107996" cy="276999"/>
          </a:xfrm>
          <a:prstGeom prst="rect">
            <a:avLst/>
          </a:prstGeom>
          <a:noFill/>
        </p:spPr>
        <p:txBody>
          <a:bodyPr wrap="none" rtlCol="0">
            <a:spAutoFit/>
          </a:bodyPr>
          <a:lstStyle/>
          <a:p>
            <a:r>
              <a:rPr lang="zh-CN" altLang="en-US" sz="1200" b="1" dirty="0">
                <a:solidFill>
                  <a:schemeClr val="accent5">
                    <a:lumMod val="50000"/>
                  </a:schemeClr>
                </a:solidFill>
                <a:latin typeface="微软雅黑" panose="020B0503020204020204" pitchFamily="34" charset="-122"/>
                <a:ea typeface="微软雅黑" panose="020B0503020204020204" pitchFamily="34" charset="-122"/>
              </a:rPr>
              <a:t>融合服务生成</a:t>
            </a:r>
            <a:endParaRPr lang="en-US" altLang="zh-CN" sz="1200" b="1" dirty="0">
              <a:solidFill>
                <a:schemeClr val="accent5">
                  <a:lumMod val="50000"/>
                </a:schemeClr>
              </a:solidFill>
              <a:latin typeface="微软雅黑" panose="020B0503020204020204" pitchFamily="34" charset="-122"/>
              <a:ea typeface="微软雅黑" panose="020B0503020204020204" pitchFamily="34" charset="-122"/>
            </a:endParaRPr>
          </a:p>
        </p:txBody>
      </p:sp>
      <p:sp>
        <p:nvSpPr>
          <p:cNvPr id="54" name="文本框 53">
            <a:extLst>
              <a:ext uri="{FF2B5EF4-FFF2-40B4-BE49-F238E27FC236}">
                <a16:creationId xmlns="" xmlns:a16="http://schemas.microsoft.com/office/drawing/2014/main" id="{23285E2C-1A3F-4566-A21E-11EF3EB4D758}"/>
              </a:ext>
            </a:extLst>
          </p:cNvPr>
          <p:cNvSpPr txBox="1"/>
          <p:nvPr/>
        </p:nvSpPr>
        <p:spPr>
          <a:xfrm>
            <a:off x="5631289" y="2347860"/>
            <a:ext cx="314683" cy="734200"/>
          </a:xfrm>
          <a:prstGeom prst="rect">
            <a:avLst/>
          </a:prstGeom>
          <a:solidFill>
            <a:schemeClr val="accent3">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消费模型</a:t>
            </a:r>
          </a:p>
        </p:txBody>
      </p:sp>
      <p:sp>
        <p:nvSpPr>
          <p:cNvPr id="55" name="文本框 54">
            <a:extLst>
              <a:ext uri="{FF2B5EF4-FFF2-40B4-BE49-F238E27FC236}">
                <a16:creationId xmlns="" xmlns:a16="http://schemas.microsoft.com/office/drawing/2014/main" id="{0AC0E663-A386-4B70-8218-ABD2C25ED524}"/>
              </a:ext>
            </a:extLst>
          </p:cNvPr>
          <p:cNvSpPr txBox="1"/>
          <p:nvPr/>
        </p:nvSpPr>
        <p:spPr>
          <a:xfrm>
            <a:off x="5631289" y="3186060"/>
            <a:ext cx="314683" cy="685801"/>
          </a:xfrm>
          <a:prstGeom prst="rect">
            <a:avLst/>
          </a:prstGeom>
          <a:solidFill>
            <a:schemeClr val="accent3">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市场模型</a:t>
            </a:r>
          </a:p>
        </p:txBody>
      </p:sp>
      <p:sp>
        <p:nvSpPr>
          <p:cNvPr id="56" name="文本框 55">
            <a:extLst>
              <a:ext uri="{FF2B5EF4-FFF2-40B4-BE49-F238E27FC236}">
                <a16:creationId xmlns="" xmlns:a16="http://schemas.microsoft.com/office/drawing/2014/main" id="{B40F17D2-AFB3-432C-8552-FA70F846BBC8}"/>
              </a:ext>
            </a:extLst>
          </p:cNvPr>
          <p:cNvSpPr txBox="1"/>
          <p:nvPr/>
        </p:nvSpPr>
        <p:spPr>
          <a:xfrm>
            <a:off x="5985529" y="2242089"/>
            <a:ext cx="483960" cy="486772"/>
          </a:xfrm>
          <a:prstGeom prst="rect">
            <a:avLst/>
          </a:prstGeom>
          <a:solidFill>
            <a:schemeClr val="accent3">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即时态势</a:t>
            </a:r>
          </a:p>
        </p:txBody>
      </p:sp>
      <p:sp>
        <p:nvSpPr>
          <p:cNvPr id="58" name="文本框 57">
            <a:extLst>
              <a:ext uri="{FF2B5EF4-FFF2-40B4-BE49-F238E27FC236}">
                <a16:creationId xmlns="" xmlns:a16="http://schemas.microsoft.com/office/drawing/2014/main" id="{753ED970-66B4-4724-800F-D3B1CC4F8402}"/>
              </a:ext>
            </a:extLst>
          </p:cNvPr>
          <p:cNvSpPr txBox="1"/>
          <p:nvPr/>
        </p:nvSpPr>
        <p:spPr>
          <a:xfrm>
            <a:off x="5985529" y="3494463"/>
            <a:ext cx="483960" cy="486772"/>
          </a:xfrm>
          <a:prstGeom prst="rect">
            <a:avLst/>
          </a:prstGeom>
          <a:solidFill>
            <a:schemeClr val="accent3">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趋势预测</a:t>
            </a:r>
          </a:p>
        </p:txBody>
      </p:sp>
      <p:sp>
        <p:nvSpPr>
          <p:cNvPr id="60" name="文本框 59">
            <a:extLst>
              <a:ext uri="{FF2B5EF4-FFF2-40B4-BE49-F238E27FC236}">
                <a16:creationId xmlns="" xmlns:a16="http://schemas.microsoft.com/office/drawing/2014/main" id="{237140C1-8282-4B6A-998F-1B36B0CE048C}"/>
              </a:ext>
            </a:extLst>
          </p:cNvPr>
          <p:cNvSpPr txBox="1"/>
          <p:nvPr/>
        </p:nvSpPr>
        <p:spPr>
          <a:xfrm>
            <a:off x="5985529" y="2881261"/>
            <a:ext cx="483960" cy="486772"/>
          </a:xfrm>
          <a:prstGeom prst="rect">
            <a:avLst/>
          </a:prstGeom>
          <a:solidFill>
            <a:schemeClr val="accent3">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服务监测</a:t>
            </a:r>
          </a:p>
        </p:txBody>
      </p:sp>
      <p:pic>
        <p:nvPicPr>
          <p:cNvPr id="10" name="图片 9">
            <a:extLst>
              <a:ext uri="{FF2B5EF4-FFF2-40B4-BE49-F238E27FC236}">
                <a16:creationId xmlns="" xmlns:a16="http://schemas.microsoft.com/office/drawing/2014/main" id="{3AC47ECC-C1EB-486E-AA89-5F047D64FFA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6157036" y="4356486"/>
            <a:ext cx="361049" cy="543740"/>
          </a:xfrm>
          <a:prstGeom prst="rect">
            <a:avLst/>
          </a:prstGeom>
        </p:spPr>
      </p:pic>
      <p:pic>
        <p:nvPicPr>
          <p:cNvPr id="31" name="图片 30">
            <a:extLst>
              <a:ext uri="{FF2B5EF4-FFF2-40B4-BE49-F238E27FC236}">
                <a16:creationId xmlns="" xmlns:a16="http://schemas.microsoft.com/office/drawing/2014/main" id="{00D2DF54-D348-42EE-B542-1A229B2C3D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1885" y="4356486"/>
            <a:ext cx="720915" cy="478807"/>
          </a:xfrm>
          <a:prstGeom prst="rect">
            <a:avLst/>
          </a:prstGeom>
        </p:spPr>
      </p:pic>
      <p:sp>
        <p:nvSpPr>
          <p:cNvPr id="68" name="文本框 67">
            <a:extLst>
              <a:ext uri="{FF2B5EF4-FFF2-40B4-BE49-F238E27FC236}">
                <a16:creationId xmlns="" xmlns:a16="http://schemas.microsoft.com/office/drawing/2014/main" id="{505C7B23-2337-4091-943D-BCCA9279FA3B}"/>
              </a:ext>
            </a:extLst>
          </p:cNvPr>
          <p:cNvSpPr txBox="1"/>
          <p:nvPr/>
        </p:nvSpPr>
        <p:spPr>
          <a:xfrm>
            <a:off x="2157149" y="2629379"/>
            <a:ext cx="314683" cy="962800"/>
          </a:xfrm>
          <a:prstGeom prst="rect">
            <a:avLst/>
          </a:prstGeom>
          <a:solidFill>
            <a:schemeClr val="accent6">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社交互动模型</a:t>
            </a:r>
          </a:p>
        </p:txBody>
      </p:sp>
      <p:sp>
        <p:nvSpPr>
          <p:cNvPr id="69" name="文本框 68">
            <a:extLst>
              <a:ext uri="{FF2B5EF4-FFF2-40B4-BE49-F238E27FC236}">
                <a16:creationId xmlns="" xmlns:a16="http://schemas.microsoft.com/office/drawing/2014/main" id="{66382693-D053-4D77-B6C2-E6308F6CC10F}"/>
              </a:ext>
            </a:extLst>
          </p:cNvPr>
          <p:cNvSpPr txBox="1"/>
          <p:nvPr/>
        </p:nvSpPr>
        <p:spPr>
          <a:xfrm>
            <a:off x="2517297" y="2229074"/>
            <a:ext cx="483960" cy="486772"/>
          </a:xfrm>
          <a:prstGeom prst="rect">
            <a:avLst/>
          </a:prstGeom>
          <a:solidFill>
            <a:schemeClr val="accent6">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咨询评价</a:t>
            </a:r>
          </a:p>
        </p:txBody>
      </p:sp>
      <p:sp>
        <p:nvSpPr>
          <p:cNvPr id="70" name="文本框 69">
            <a:extLst>
              <a:ext uri="{FF2B5EF4-FFF2-40B4-BE49-F238E27FC236}">
                <a16:creationId xmlns="" xmlns:a16="http://schemas.microsoft.com/office/drawing/2014/main" id="{FE63B137-4854-4A0D-A28E-7625E8005598}"/>
              </a:ext>
            </a:extLst>
          </p:cNvPr>
          <p:cNvSpPr txBox="1"/>
          <p:nvPr/>
        </p:nvSpPr>
        <p:spPr>
          <a:xfrm>
            <a:off x="2503263" y="2881261"/>
            <a:ext cx="483960" cy="486772"/>
          </a:xfrm>
          <a:prstGeom prst="rect">
            <a:avLst/>
          </a:prstGeom>
          <a:solidFill>
            <a:schemeClr val="accent6">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游客互助</a:t>
            </a:r>
          </a:p>
        </p:txBody>
      </p:sp>
      <p:sp>
        <p:nvSpPr>
          <p:cNvPr id="72" name="文本框 71">
            <a:extLst>
              <a:ext uri="{FF2B5EF4-FFF2-40B4-BE49-F238E27FC236}">
                <a16:creationId xmlns="" xmlns:a16="http://schemas.microsoft.com/office/drawing/2014/main" id="{709846B8-C453-41E5-999F-9A96654F610D}"/>
              </a:ext>
            </a:extLst>
          </p:cNvPr>
          <p:cNvSpPr txBox="1"/>
          <p:nvPr/>
        </p:nvSpPr>
        <p:spPr>
          <a:xfrm>
            <a:off x="2513034" y="3504650"/>
            <a:ext cx="483960" cy="486772"/>
          </a:xfrm>
          <a:prstGeom prst="rect">
            <a:avLst/>
          </a:prstGeom>
          <a:solidFill>
            <a:schemeClr val="accent6">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实时发布</a:t>
            </a:r>
          </a:p>
        </p:txBody>
      </p:sp>
      <p:sp>
        <p:nvSpPr>
          <p:cNvPr id="62" name="箭头: 上下 61">
            <a:extLst>
              <a:ext uri="{FF2B5EF4-FFF2-40B4-BE49-F238E27FC236}">
                <a16:creationId xmlns="" xmlns:a16="http://schemas.microsoft.com/office/drawing/2014/main" id="{B4A046B0-75FA-4F4C-80D7-B649FDB51DA0}"/>
              </a:ext>
            </a:extLst>
          </p:cNvPr>
          <p:cNvSpPr/>
          <p:nvPr/>
        </p:nvSpPr>
        <p:spPr>
          <a:xfrm>
            <a:off x="2187535" y="4031766"/>
            <a:ext cx="999268" cy="304800"/>
          </a:xfrm>
          <a:prstGeom prst="upDownArrow">
            <a:avLst>
              <a:gd name="adj1" fmla="val 76367"/>
              <a:gd name="adj2" fmla="val 3041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3" name="箭头: 上下 72">
            <a:extLst>
              <a:ext uri="{FF2B5EF4-FFF2-40B4-BE49-F238E27FC236}">
                <a16:creationId xmlns="" xmlns:a16="http://schemas.microsoft.com/office/drawing/2014/main" id="{D23DEAE9-AEB6-463D-BD75-B61C509AAB18}"/>
              </a:ext>
            </a:extLst>
          </p:cNvPr>
          <p:cNvSpPr/>
          <p:nvPr/>
        </p:nvSpPr>
        <p:spPr>
          <a:xfrm>
            <a:off x="6039049" y="4029883"/>
            <a:ext cx="999268" cy="304800"/>
          </a:xfrm>
          <a:prstGeom prst="upDownArrow">
            <a:avLst>
              <a:gd name="adj1" fmla="val 76367"/>
              <a:gd name="adj2" fmla="val 3041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5" name="图片 74">
            <a:extLst>
              <a:ext uri="{FF2B5EF4-FFF2-40B4-BE49-F238E27FC236}">
                <a16:creationId xmlns="" xmlns:a16="http://schemas.microsoft.com/office/drawing/2014/main" id="{5006252A-2DB4-416C-A035-15A20874ECAE}"/>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30705" y="4356486"/>
            <a:ext cx="565962" cy="533400"/>
          </a:xfrm>
          <a:prstGeom prst="rect">
            <a:avLst/>
          </a:prstGeom>
        </p:spPr>
      </p:pic>
      <p:pic>
        <p:nvPicPr>
          <p:cNvPr id="77" name="图片 76">
            <a:extLst>
              <a:ext uri="{FF2B5EF4-FFF2-40B4-BE49-F238E27FC236}">
                <a16:creationId xmlns="" xmlns:a16="http://schemas.microsoft.com/office/drawing/2014/main" id="{81888241-85A5-40A6-AA06-B5FD90BCC88D}"/>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00600" y="4376858"/>
            <a:ext cx="513028" cy="513028"/>
          </a:xfrm>
          <a:prstGeom prst="rect">
            <a:avLst/>
          </a:prstGeom>
        </p:spPr>
      </p:pic>
      <p:sp>
        <p:nvSpPr>
          <p:cNvPr id="78" name="矩形 77">
            <a:extLst>
              <a:ext uri="{FF2B5EF4-FFF2-40B4-BE49-F238E27FC236}">
                <a16:creationId xmlns="" xmlns:a16="http://schemas.microsoft.com/office/drawing/2014/main" id="{EBAFFF1D-A7B7-45CF-9EBC-B6A2E0B36DE8}"/>
              </a:ext>
            </a:extLst>
          </p:cNvPr>
          <p:cNvSpPr/>
          <p:nvPr/>
        </p:nvSpPr>
        <p:spPr>
          <a:xfrm>
            <a:off x="5867400" y="1812568"/>
            <a:ext cx="1107996" cy="276999"/>
          </a:xfrm>
          <a:prstGeom prst="rect">
            <a:avLst/>
          </a:prstGeom>
          <a:solidFill>
            <a:srgbClr val="AD403D"/>
          </a:solidFill>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服务质量监控</a:t>
            </a:r>
            <a:endParaRPr lang="zh-CN" altLang="en-US" sz="1200" dirty="0">
              <a:solidFill>
                <a:schemeClr val="bg1"/>
              </a:solidFill>
            </a:endParaRPr>
          </a:p>
        </p:txBody>
      </p:sp>
      <p:sp>
        <p:nvSpPr>
          <p:cNvPr id="79" name="矩形 78">
            <a:extLst>
              <a:ext uri="{FF2B5EF4-FFF2-40B4-BE49-F238E27FC236}">
                <a16:creationId xmlns="" xmlns:a16="http://schemas.microsoft.com/office/drawing/2014/main" id="{9BFAA9B3-C023-429B-AFA5-3F462F86ED95}"/>
              </a:ext>
            </a:extLst>
          </p:cNvPr>
          <p:cNvSpPr/>
          <p:nvPr/>
        </p:nvSpPr>
        <p:spPr>
          <a:xfrm>
            <a:off x="4648200" y="1812568"/>
            <a:ext cx="1107996" cy="276999"/>
          </a:xfrm>
          <a:prstGeom prst="rect">
            <a:avLst/>
          </a:prstGeom>
          <a:solidFill>
            <a:srgbClr val="AF423F"/>
          </a:solidFill>
        </p:spPr>
        <p:txBody>
          <a:bodyPr wrap="none">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服务开放接口</a:t>
            </a:r>
            <a:endParaRPr lang="zh-CN" altLang="en-US" sz="1200" dirty="0">
              <a:solidFill>
                <a:schemeClr val="bg1"/>
              </a:solidFill>
            </a:endParaRPr>
          </a:p>
        </p:txBody>
      </p:sp>
      <p:sp>
        <p:nvSpPr>
          <p:cNvPr id="80" name="箭头: 上下 79">
            <a:extLst>
              <a:ext uri="{FF2B5EF4-FFF2-40B4-BE49-F238E27FC236}">
                <a16:creationId xmlns="" xmlns:a16="http://schemas.microsoft.com/office/drawing/2014/main" id="{0D823C77-521C-45F5-8501-23EA8EEEC0B7}"/>
              </a:ext>
            </a:extLst>
          </p:cNvPr>
          <p:cNvSpPr/>
          <p:nvPr/>
        </p:nvSpPr>
        <p:spPr>
          <a:xfrm>
            <a:off x="3367466" y="1411589"/>
            <a:ext cx="2411953" cy="293797"/>
          </a:xfrm>
          <a:prstGeom prst="upDownArrow">
            <a:avLst>
              <a:gd name="adj1" fmla="val 76367"/>
              <a:gd name="adj2" fmla="val 30419"/>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56">
            <a:extLst>
              <a:ext uri="{FF2B5EF4-FFF2-40B4-BE49-F238E27FC236}">
                <a16:creationId xmlns="" xmlns:a16="http://schemas.microsoft.com/office/drawing/2014/main" id="{102F7B5D-578B-4D10-AD7D-200524FEB629}"/>
              </a:ext>
            </a:extLst>
          </p:cNvPr>
          <p:cNvSpPr txBox="1"/>
          <p:nvPr/>
        </p:nvSpPr>
        <p:spPr>
          <a:xfrm>
            <a:off x="7022068" y="2746808"/>
            <a:ext cx="369332" cy="745395"/>
          </a:xfrm>
          <a:prstGeom prst="rect">
            <a:avLst/>
          </a:prstGeom>
          <a:noFill/>
        </p:spPr>
        <p:txBody>
          <a:bodyPr vert="eaVert" wrap="square" rtlCol="0">
            <a:spAutoFit/>
          </a:bodyPr>
          <a:lstStyle/>
          <a:p>
            <a:pPr algn="ctr"/>
            <a:r>
              <a:rPr lang="zh-CN" altLang="en-US" sz="1200" b="1" dirty="0">
                <a:solidFill>
                  <a:schemeClr val="bg2">
                    <a:lumMod val="25000"/>
                  </a:schemeClr>
                </a:solidFill>
                <a:latin typeface="微软雅黑" panose="020B0503020204020204" pitchFamily="34" charset="-122"/>
                <a:ea typeface="微软雅黑" panose="020B0503020204020204" pitchFamily="34" charset="-122"/>
              </a:rPr>
              <a:t>数据汇聚</a:t>
            </a:r>
            <a:endParaRPr lang="zh-CN" altLang="en-US" sz="1200" b="1" dirty="0">
              <a:solidFill>
                <a:schemeClr val="accent3">
                  <a:lumMod val="50000"/>
                </a:schemeClr>
              </a:solidFill>
              <a:latin typeface="微软雅黑" panose="020B0503020204020204" pitchFamily="34" charset="-122"/>
              <a:ea typeface="微软雅黑" panose="020B0503020204020204" pitchFamily="34" charset="-122"/>
            </a:endParaRPr>
          </a:p>
        </p:txBody>
      </p:sp>
      <p:sp>
        <p:nvSpPr>
          <p:cNvPr id="61" name="文本框 60">
            <a:extLst>
              <a:ext uri="{FF2B5EF4-FFF2-40B4-BE49-F238E27FC236}">
                <a16:creationId xmlns="" xmlns:a16="http://schemas.microsoft.com/office/drawing/2014/main" id="{9EAA9E06-4550-4A95-8A5E-3B85628D1DF2}"/>
              </a:ext>
            </a:extLst>
          </p:cNvPr>
          <p:cNvSpPr txBox="1"/>
          <p:nvPr/>
        </p:nvSpPr>
        <p:spPr>
          <a:xfrm>
            <a:off x="6757228" y="2648404"/>
            <a:ext cx="314683" cy="942201"/>
          </a:xfrm>
          <a:prstGeom prst="rect">
            <a:avLst/>
          </a:prstGeom>
          <a:solidFill>
            <a:schemeClr val="accent3">
              <a:lumMod val="75000"/>
            </a:schemeClr>
          </a:solidFill>
        </p:spPr>
        <p:txBody>
          <a:bodyPr vert="eaVert" wrap="square" lIns="72000" rIns="72000" rtlCol="0">
            <a:spAutoFit/>
          </a:bodyPr>
          <a:lstStyle/>
          <a:p>
            <a:pPr algn="ctr"/>
            <a:r>
              <a:rPr lang="zh-CN" altLang="en-US" sz="1100" b="1" dirty="0">
                <a:solidFill>
                  <a:schemeClr val="bg1"/>
                </a:solidFill>
                <a:latin typeface="微软雅黑" panose="020B0503020204020204" pitchFamily="34" charset="-122"/>
                <a:ea typeface="微软雅黑" panose="020B0503020204020204" pitchFamily="34" charset="-122"/>
              </a:rPr>
              <a:t>航旅数据模型</a:t>
            </a:r>
          </a:p>
        </p:txBody>
      </p:sp>
      <p:cxnSp>
        <p:nvCxnSpPr>
          <p:cNvPr id="6" name="直接连接符 5">
            <a:extLst>
              <a:ext uri="{FF2B5EF4-FFF2-40B4-BE49-F238E27FC236}">
                <a16:creationId xmlns="" xmlns:a16="http://schemas.microsoft.com/office/drawing/2014/main" id="{5075BA11-C49C-400D-ABE8-3296E8036DE3}"/>
              </a:ext>
            </a:extLst>
          </p:cNvPr>
          <p:cNvCxnSpPr>
            <a:cxnSpLocks/>
          </p:cNvCxnSpPr>
          <p:nvPr/>
        </p:nvCxnSpPr>
        <p:spPr>
          <a:xfrm>
            <a:off x="6757228" y="2220285"/>
            <a:ext cx="397" cy="1767607"/>
          </a:xfrm>
          <a:prstGeom prst="line">
            <a:avLst/>
          </a:prstGeom>
          <a:ln>
            <a:solidFill>
              <a:schemeClr val="accent3">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图片 10">
            <a:extLst>
              <a:ext uri="{FF2B5EF4-FFF2-40B4-BE49-F238E27FC236}">
                <a16:creationId xmlns="" xmlns:a16="http://schemas.microsoft.com/office/drawing/2014/main" id="{0A0711B8-F910-4FDF-8669-899109725445}"/>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798903" y="3560225"/>
            <a:ext cx="583097" cy="464036"/>
          </a:xfrm>
          <a:prstGeom prst="rect">
            <a:avLst/>
          </a:prstGeom>
        </p:spPr>
      </p:pic>
      <p:pic>
        <p:nvPicPr>
          <p:cNvPr id="13" name="图片 12">
            <a:extLst>
              <a:ext uri="{FF2B5EF4-FFF2-40B4-BE49-F238E27FC236}">
                <a16:creationId xmlns="" xmlns:a16="http://schemas.microsoft.com/office/drawing/2014/main" id="{A1287D9E-4FE4-4906-92A3-C92668BF14EA}"/>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772400" y="2881261"/>
            <a:ext cx="607871" cy="607871"/>
          </a:xfrm>
          <a:prstGeom prst="rect">
            <a:avLst/>
          </a:prstGeom>
        </p:spPr>
      </p:pic>
      <p:pic>
        <p:nvPicPr>
          <p:cNvPr id="16" name="图片 15">
            <a:extLst>
              <a:ext uri="{FF2B5EF4-FFF2-40B4-BE49-F238E27FC236}">
                <a16:creationId xmlns="" xmlns:a16="http://schemas.microsoft.com/office/drawing/2014/main" id="{3F52D4E0-4180-45A5-A4E3-B08B12A0A01D}"/>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848600" y="2681957"/>
            <a:ext cx="533400" cy="369824"/>
          </a:xfrm>
          <a:prstGeom prst="rect">
            <a:avLst/>
          </a:prstGeom>
        </p:spPr>
      </p:pic>
      <p:pic>
        <p:nvPicPr>
          <p:cNvPr id="18" name="图片 17">
            <a:extLst>
              <a:ext uri="{FF2B5EF4-FFF2-40B4-BE49-F238E27FC236}">
                <a16:creationId xmlns="" xmlns:a16="http://schemas.microsoft.com/office/drawing/2014/main" id="{6757222F-10CF-4C6E-B130-CF92F575EBC1}"/>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928761" y="2275622"/>
            <a:ext cx="377039" cy="377039"/>
          </a:xfrm>
          <a:prstGeom prst="rect">
            <a:avLst/>
          </a:prstGeom>
        </p:spPr>
      </p:pic>
      <p:sp>
        <p:nvSpPr>
          <p:cNvPr id="63" name="文本框 62">
            <a:extLst>
              <a:ext uri="{FF2B5EF4-FFF2-40B4-BE49-F238E27FC236}">
                <a16:creationId xmlns="" xmlns:a16="http://schemas.microsoft.com/office/drawing/2014/main" id="{A53DB8B2-17A2-4BBA-B53B-B8183044F79C}"/>
              </a:ext>
            </a:extLst>
          </p:cNvPr>
          <p:cNvSpPr txBox="1"/>
          <p:nvPr/>
        </p:nvSpPr>
        <p:spPr>
          <a:xfrm>
            <a:off x="7391400" y="4100461"/>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航旅环境感知</a:t>
            </a:r>
          </a:p>
        </p:txBody>
      </p:sp>
      <p:sp>
        <p:nvSpPr>
          <p:cNvPr id="67" name="箭头: 上 66">
            <a:extLst>
              <a:ext uri="{FF2B5EF4-FFF2-40B4-BE49-F238E27FC236}">
                <a16:creationId xmlns="" xmlns:a16="http://schemas.microsoft.com/office/drawing/2014/main" id="{33009477-B7BD-4756-BA55-80B588D50A85}"/>
              </a:ext>
            </a:extLst>
          </p:cNvPr>
          <p:cNvSpPr/>
          <p:nvPr/>
        </p:nvSpPr>
        <p:spPr>
          <a:xfrm rot="16200000">
            <a:off x="6885789" y="2985250"/>
            <a:ext cx="1379280" cy="241542"/>
          </a:xfrm>
          <a:prstGeom prst="upArrow">
            <a:avLst>
              <a:gd name="adj1" fmla="val 706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b="1"/>
          </a:p>
        </p:txBody>
      </p:sp>
      <p:sp>
        <p:nvSpPr>
          <p:cNvPr id="76" name="文本框 75">
            <a:extLst>
              <a:ext uri="{FF2B5EF4-FFF2-40B4-BE49-F238E27FC236}">
                <a16:creationId xmlns="" xmlns:a16="http://schemas.microsoft.com/office/drawing/2014/main" id="{21BF2420-B179-4726-8D93-C1D5771B5182}"/>
              </a:ext>
            </a:extLst>
          </p:cNvPr>
          <p:cNvSpPr txBox="1"/>
          <p:nvPr/>
        </p:nvSpPr>
        <p:spPr>
          <a:xfrm>
            <a:off x="2624316" y="747661"/>
            <a:ext cx="1261884" cy="276999"/>
          </a:xfrm>
          <a:prstGeom prst="rect">
            <a:avLst/>
          </a:prstGeom>
          <a:solidFill>
            <a:schemeClr val="accent4">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智能化游客交互</a:t>
            </a:r>
            <a:endParaRPr lang="zh-CN" altLang="en-US" sz="1200" dirty="0">
              <a:solidFill>
                <a:schemeClr val="bg1"/>
              </a:solidFill>
            </a:endParaRPr>
          </a:p>
        </p:txBody>
      </p:sp>
      <p:sp>
        <p:nvSpPr>
          <p:cNvPr id="81" name="文本框 80">
            <a:extLst>
              <a:ext uri="{FF2B5EF4-FFF2-40B4-BE49-F238E27FC236}">
                <a16:creationId xmlns="" xmlns:a16="http://schemas.microsoft.com/office/drawing/2014/main" id="{8D218521-97A3-4A63-9438-23EC8963CC12}"/>
              </a:ext>
            </a:extLst>
          </p:cNvPr>
          <p:cNvSpPr txBox="1"/>
          <p:nvPr/>
        </p:nvSpPr>
        <p:spPr>
          <a:xfrm>
            <a:off x="2624316" y="1080262"/>
            <a:ext cx="1261884" cy="276999"/>
          </a:xfrm>
          <a:prstGeom prst="rect">
            <a:avLst/>
          </a:prstGeom>
          <a:solidFill>
            <a:schemeClr val="accent4">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场景化服务呈现</a:t>
            </a:r>
            <a:endParaRPr lang="zh-CN" altLang="en-US" sz="1200" dirty="0">
              <a:solidFill>
                <a:schemeClr val="bg1"/>
              </a:solidFill>
            </a:endParaRPr>
          </a:p>
        </p:txBody>
      </p:sp>
      <p:sp>
        <p:nvSpPr>
          <p:cNvPr id="82" name="文本框 81">
            <a:extLst>
              <a:ext uri="{FF2B5EF4-FFF2-40B4-BE49-F238E27FC236}">
                <a16:creationId xmlns="" xmlns:a16="http://schemas.microsoft.com/office/drawing/2014/main" id="{CE79BEF8-0FAF-4ADB-9ED1-F0D604264A58}"/>
              </a:ext>
            </a:extLst>
          </p:cNvPr>
          <p:cNvSpPr txBox="1"/>
          <p:nvPr/>
        </p:nvSpPr>
        <p:spPr>
          <a:xfrm>
            <a:off x="2133600" y="747661"/>
            <a:ext cx="492443" cy="646331"/>
          </a:xfrm>
          <a:prstGeom prst="rect">
            <a:avLst/>
          </a:prstGeom>
          <a:noFill/>
        </p:spPr>
        <p:txBody>
          <a:bodyPr wrap="none" rtlCol="0">
            <a:spAutoFit/>
          </a:bodyPr>
          <a:lstStyle/>
          <a:p>
            <a:r>
              <a:rPr lang="zh-CN" altLang="en-US" sz="1200" b="1" dirty="0">
                <a:solidFill>
                  <a:schemeClr val="accent4">
                    <a:lumMod val="75000"/>
                  </a:schemeClr>
                </a:solidFill>
                <a:latin typeface="微软雅黑" panose="020B0503020204020204" pitchFamily="34" charset="-122"/>
                <a:ea typeface="微软雅黑" panose="020B0503020204020204" pitchFamily="34" charset="-122"/>
              </a:rPr>
              <a:t>客户</a:t>
            </a:r>
            <a:endParaRPr lang="en-US" altLang="zh-CN" sz="1200" b="1" dirty="0">
              <a:solidFill>
                <a:schemeClr val="accent4">
                  <a:lumMod val="75000"/>
                </a:schemeClr>
              </a:solidFill>
              <a:latin typeface="微软雅黑" panose="020B0503020204020204" pitchFamily="34" charset="-122"/>
              <a:ea typeface="微软雅黑" panose="020B0503020204020204" pitchFamily="34" charset="-122"/>
            </a:endParaRPr>
          </a:p>
          <a:p>
            <a:r>
              <a:rPr lang="zh-CN" altLang="en-US" sz="1200" b="1" dirty="0">
                <a:solidFill>
                  <a:schemeClr val="accent4">
                    <a:lumMod val="75000"/>
                  </a:schemeClr>
                </a:solidFill>
                <a:latin typeface="微软雅黑" panose="020B0503020204020204" pitchFamily="34" charset="-122"/>
                <a:ea typeface="微软雅黑" panose="020B0503020204020204" pitchFamily="34" charset="-122"/>
              </a:rPr>
              <a:t>服务</a:t>
            </a:r>
            <a:endParaRPr lang="en-US" altLang="zh-CN" sz="1200" b="1" dirty="0">
              <a:solidFill>
                <a:schemeClr val="accent4">
                  <a:lumMod val="75000"/>
                </a:schemeClr>
              </a:solidFill>
              <a:latin typeface="微软雅黑" panose="020B0503020204020204" pitchFamily="34" charset="-122"/>
              <a:ea typeface="微软雅黑" panose="020B0503020204020204" pitchFamily="34" charset="-122"/>
            </a:endParaRPr>
          </a:p>
          <a:p>
            <a:r>
              <a:rPr lang="zh-CN" altLang="en-US" sz="1200" b="1" dirty="0">
                <a:solidFill>
                  <a:schemeClr val="accent4">
                    <a:lumMod val="75000"/>
                  </a:schemeClr>
                </a:solidFill>
                <a:latin typeface="微软雅黑" panose="020B0503020204020204" pitchFamily="34" charset="-122"/>
                <a:ea typeface="微软雅黑" panose="020B0503020204020204" pitchFamily="34" charset="-122"/>
              </a:rPr>
              <a:t>平台</a:t>
            </a:r>
          </a:p>
        </p:txBody>
      </p:sp>
      <p:sp>
        <p:nvSpPr>
          <p:cNvPr id="83" name="矩形 82">
            <a:extLst>
              <a:ext uri="{FF2B5EF4-FFF2-40B4-BE49-F238E27FC236}">
                <a16:creationId xmlns="" xmlns:a16="http://schemas.microsoft.com/office/drawing/2014/main" id="{33371D27-C6E6-45EC-B41B-CDF1BCF6CD5F}"/>
              </a:ext>
            </a:extLst>
          </p:cNvPr>
          <p:cNvSpPr/>
          <p:nvPr/>
        </p:nvSpPr>
        <p:spPr>
          <a:xfrm>
            <a:off x="5520818" y="715525"/>
            <a:ext cx="1794382" cy="68067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文本框 83">
            <a:extLst>
              <a:ext uri="{FF2B5EF4-FFF2-40B4-BE49-F238E27FC236}">
                <a16:creationId xmlns="" xmlns:a16="http://schemas.microsoft.com/office/drawing/2014/main" id="{5845FBB6-5C1F-4C32-8F3D-4DF68BBE46E9}"/>
              </a:ext>
            </a:extLst>
          </p:cNvPr>
          <p:cNvSpPr txBox="1"/>
          <p:nvPr/>
        </p:nvSpPr>
        <p:spPr>
          <a:xfrm>
            <a:off x="6822757" y="747661"/>
            <a:ext cx="492443" cy="646331"/>
          </a:xfrm>
          <a:prstGeom prst="rect">
            <a:avLst/>
          </a:prstGeom>
          <a:noFill/>
        </p:spPr>
        <p:txBody>
          <a:bodyPr wrap="none" rtlCol="0">
            <a:spAutoFit/>
          </a:bodyPr>
          <a:lstStyle/>
          <a:p>
            <a:r>
              <a:rPr lang="zh-CN" altLang="en-US" sz="1200" b="1" dirty="0">
                <a:solidFill>
                  <a:schemeClr val="accent4">
                    <a:lumMod val="75000"/>
                  </a:schemeClr>
                </a:solidFill>
                <a:latin typeface="微软雅黑" panose="020B0503020204020204" pitchFamily="34" charset="-122"/>
                <a:ea typeface="微软雅黑" panose="020B0503020204020204" pitchFamily="34" charset="-122"/>
              </a:rPr>
              <a:t>政府</a:t>
            </a:r>
            <a:endParaRPr lang="en-US" altLang="zh-CN" sz="1200" b="1" dirty="0">
              <a:solidFill>
                <a:schemeClr val="accent4">
                  <a:lumMod val="75000"/>
                </a:schemeClr>
              </a:solidFill>
              <a:latin typeface="微软雅黑" panose="020B0503020204020204" pitchFamily="34" charset="-122"/>
              <a:ea typeface="微软雅黑" panose="020B0503020204020204" pitchFamily="34" charset="-122"/>
            </a:endParaRPr>
          </a:p>
          <a:p>
            <a:r>
              <a:rPr lang="zh-CN" altLang="en-US" sz="1200" b="1" dirty="0">
                <a:solidFill>
                  <a:schemeClr val="accent4">
                    <a:lumMod val="75000"/>
                  </a:schemeClr>
                </a:solidFill>
                <a:latin typeface="微软雅黑" panose="020B0503020204020204" pitchFamily="34" charset="-122"/>
                <a:ea typeface="微软雅黑" panose="020B0503020204020204" pitchFamily="34" charset="-122"/>
              </a:rPr>
              <a:t>监管</a:t>
            </a:r>
            <a:endParaRPr lang="en-US" altLang="zh-CN" sz="1200" b="1" dirty="0">
              <a:solidFill>
                <a:schemeClr val="accent4">
                  <a:lumMod val="75000"/>
                </a:schemeClr>
              </a:solidFill>
              <a:latin typeface="微软雅黑" panose="020B0503020204020204" pitchFamily="34" charset="-122"/>
              <a:ea typeface="微软雅黑" panose="020B0503020204020204" pitchFamily="34" charset="-122"/>
            </a:endParaRPr>
          </a:p>
          <a:p>
            <a:r>
              <a:rPr lang="zh-CN" altLang="en-US" sz="1200" b="1" dirty="0">
                <a:solidFill>
                  <a:schemeClr val="accent4">
                    <a:lumMod val="75000"/>
                  </a:schemeClr>
                </a:solidFill>
                <a:latin typeface="微软雅黑" panose="020B0503020204020204" pitchFamily="34" charset="-122"/>
                <a:ea typeface="微软雅黑" panose="020B0503020204020204" pitchFamily="34" charset="-122"/>
              </a:rPr>
              <a:t>平台</a:t>
            </a:r>
          </a:p>
        </p:txBody>
      </p:sp>
      <p:sp>
        <p:nvSpPr>
          <p:cNvPr id="85" name="文本框 84">
            <a:extLst>
              <a:ext uri="{FF2B5EF4-FFF2-40B4-BE49-F238E27FC236}">
                <a16:creationId xmlns="" xmlns:a16="http://schemas.microsoft.com/office/drawing/2014/main" id="{42999D73-B0FA-43CE-BAF8-0695E9B82881}"/>
              </a:ext>
            </a:extLst>
          </p:cNvPr>
          <p:cNvSpPr txBox="1"/>
          <p:nvPr/>
        </p:nvSpPr>
        <p:spPr>
          <a:xfrm>
            <a:off x="6365557" y="823861"/>
            <a:ext cx="492443" cy="461665"/>
          </a:xfrm>
          <a:prstGeom prst="rect">
            <a:avLst/>
          </a:prstGeom>
          <a:solidFill>
            <a:schemeClr val="accent4">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市场</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态势</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6" name="文本框 85">
            <a:extLst>
              <a:ext uri="{FF2B5EF4-FFF2-40B4-BE49-F238E27FC236}">
                <a16:creationId xmlns="" xmlns:a16="http://schemas.microsoft.com/office/drawing/2014/main" id="{AD771C1E-3D01-4D1B-97E3-5C993CC30CB1}"/>
              </a:ext>
            </a:extLst>
          </p:cNvPr>
          <p:cNvSpPr txBox="1"/>
          <p:nvPr/>
        </p:nvSpPr>
        <p:spPr>
          <a:xfrm>
            <a:off x="5943600" y="823861"/>
            <a:ext cx="492443" cy="461665"/>
          </a:xfrm>
          <a:prstGeom prst="rect">
            <a:avLst/>
          </a:prstGeom>
          <a:solidFill>
            <a:schemeClr val="accent4">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指标</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监测</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7" name="文本框 86">
            <a:extLst>
              <a:ext uri="{FF2B5EF4-FFF2-40B4-BE49-F238E27FC236}">
                <a16:creationId xmlns="" xmlns:a16="http://schemas.microsoft.com/office/drawing/2014/main" id="{9FDAA650-D514-4932-8823-DDEC77B3BB0A}"/>
              </a:ext>
            </a:extLst>
          </p:cNvPr>
          <p:cNvSpPr txBox="1"/>
          <p:nvPr/>
        </p:nvSpPr>
        <p:spPr>
          <a:xfrm>
            <a:off x="5527357" y="823861"/>
            <a:ext cx="492443" cy="461665"/>
          </a:xfrm>
          <a:prstGeom prst="rect">
            <a:avLst/>
          </a:prstGeom>
          <a:solidFill>
            <a:schemeClr val="accent4">
              <a:lumMod val="60000"/>
              <a:lumOff val="40000"/>
            </a:schemeClr>
          </a:solidFill>
        </p:spPr>
        <p:txBody>
          <a:bodyPr wrap="none" rtlCol="0">
            <a:spAutoFit/>
          </a:bodyPr>
          <a:lstStyle/>
          <a:p>
            <a:r>
              <a:rPr lang="zh-CN" altLang="en-US" sz="1200" b="1" dirty="0">
                <a:solidFill>
                  <a:schemeClr val="bg1"/>
                </a:solidFill>
                <a:latin typeface="微软雅黑" panose="020B0503020204020204" pitchFamily="34" charset="-122"/>
                <a:ea typeface="微软雅黑" panose="020B0503020204020204" pitchFamily="34" charset="-122"/>
              </a:rPr>
              <a:t>分析</a:t>
            </a:r>
            <a:endParaRPr lang="en-US" altLang="zh-CN" sz="1200" b="1" dirty="0">
              <a:solidFill>
                <a:schemeClr val="bg1"/>
              </a:solidFill>
              <a:latin typeface="微软雅黑" panose="020B0503020204020204" pitchFamily="34" charset="-122"/>
              <a:ea typeface="微软雅黑" panose="020B0503020204020204" pitchFamily="34" charset="-122"/>
            </a:endParaRPr>
          </a:p>
          <a:p>
            <a:r>
              <a:rPr lang="zh-CN" altLang="en-US" sz="1200" b="1" dirty="0">
                <a:solidFill>
                  <a:schemeClr val="bg1"/>
                </a:solidFill>
                <a:latin typeface="微软雅黑" panose="020B0503020204020204" pitchFamily="34" charset="-122"/>
                <a:ea typeface="微软雅黑" panose="020B0503020204020204" pitchFamily="34" charset="-122"/>
              </a:rPr>
              <a:t>决策</a:t>
            </a:r>
            <a:endParaRPr lang="en-US" altLang="zh-CN" sz="1200" b="1" dirty="0">
              <a:solidFill>
                <a:schemeClr val="bg1"/>
              </a:solidFill>
              <a:latin typeface="微软雅黑" panose="020B0503020204020204" pitchFamily="34" charset="-122"/>
              <a:ea typeface="微软雅黑" panose="020B0503020204020204" pitchFamily="34" charset="-122"/>
            </a:endParaRPr>
          </a:p>
        </p:txBody>
      </p:sp>
      <p:sp>
        <p:nvSpPr>
          <p:cNvPr id="88" name="文本框 87">
            <a:extLst>
              <a:ext uri="{FF2B5EF4-FFF2-40B4-BE49-F238E27FC236}">
                <a16:creationId xmlns="" xmlns:a16="http://schemas.microsoft.com/office/drawing/2014/main" id="{BECE7361-CC07-40F1-8B55-AFE0F47A8727}"/>
              </a:ext>
            </a:extLst>
          </p:cNvPr>
          <p:cNvSpPr txBox="1"/>
          <p:nvPr/>
        </p:nvSpPr>
        <p:spPr>
          <a:xfrm>
            <a:off x="7467600" y="866307"/>
            <a:ext cx="1415772" cy="338554"/>
          </a:xfrm>
          <a:prstGeom prst="rect">
            <a:avLst/>
          </a:prstGeom>
          <a:noFill/>
        </p:spPr>
        <p:txBody>
          <a:bodyPr wrap="none" rtlCol="0">
            <a:spAutoFit/>
          </a:bodyPr>
          <a:lstStyle/>
          <a:p>
            <a:pPr algn="ctr"/>
            <a:r>
              <a:rPr lang="zh-CN" altLang="en-US" sz="1600" dirty="0">
                <a:latin typeface="微软雅黑" panose="020B0503020204020204" pitchFamily="34" charset="-122"/>
                <a:ea typeface="微软雅黑" panose="020B0503020204020204" pitchFamily="34" charset="-122"/>
              </a:rPr>
              <a:t>政府监管部门</a:t>
            </a:r>
            <a:endParaRPr lang="en-US" altLang="zh-CN" sz="1600" dirty="0">
              <a:latin typeface="微软雅黑" panose="020B0503020204020204" pitchFamily="34" charset="-122"/>
              <a:ea typeface="微软雅黑" panose="020B0503020204020204" pitchFamily="34" charset="-122"/>
            </a:endParaRPr>
          </a:p>
        </p:txBody>
      </p:sp>
      <p:sp>
        <p:nvSpPr>
          <p:cNvPr id="19" name="文本框 18">
            <a:extLst>
              <a:ext uri="{FF2B5EF4-FFF2-40B4-BE49-F238E27FC236}">
                <a16:creationId xmlns="" xmlns:a16="http://schemas.microsoft.com/office/drawing/2014/main" id="{8B647792-7D2D-4EDF-BB0F-0384B43DD1D9}"/>
              </a:ext>
            </a:extLst>
          </p:cNvPr>
          <p:cNvSpPr txBox="1"/>
          <p:nvPr/>
        </p:nvSpPr>
        <p:spPr>
          <a:xfrm>
            <a:off x="8393668" y="2347861"/>
            <a:ext cx="369332" cy="1688924"/>
          </a:xfrm>
          <a:prstGeom prst="rect">
            <a:avLst/>
          </a:prstGeom>
          <a:noFill/>
        </p:spPr>
        <p:txBody>
          <a:bodyPr vert="eaVert" wrap="none" rtlCol="0">
            <a:spAutoFit/>
          </a:bodyPr>
          <a:lstStyle/>
          <a:p>
            <a:r>
              <a:rPr lang="zh-CN" altLang="en-US" sz="1200" dirty="0">
                <a:latin typeface="微软雅黑" panose="020B0503020204020204" pitchFamily="34" charset="-122"/>
                <a:ea typeface="微软雅黑" panose="020B0503020204020204" pitchFamily="34" charset="-122"/>
              </a:rPr>
              <a:t>天气</a:t>
            </a:r>
            <a:r>
              <a:rPr lang="en-US" altLang="zh-CN" sz="1200" dirty="0">
                <a:latin typeface="微软雅黑" panose="020B0503020204020204" pitchFamily="34" charset="-122"/>
                <a:ea typeface="微软雅黑" panose="020B0503020204020204" pitchFamily="34" charset="-122"/>
              </a:rPr>
              <a:t>      </a:t>
            </a:r>
            <a:r>
              <a:rPr lang="zh-CN" altLang="en-US" sz="1200" dirty="0">
                <a:latin typeface="微软雅黑" panose="020B0503020204020204" pitchFamily="34" charset="-122"/>
                <a:ea typeface="微软雅黑" panose="020B0503020204020204" pitchFamily="34" charset="-122"/>
              </a:rPr>
              <a:t>交通         人流</a:t>
            </a:r>
          </a:p>
        </p:txBody>
      </p:sp>
      <p:sp>
        <p:nvSpPr>
          <p:cNvPr id="20" name="文本框 19">
            <a:extLst>
              <a:ext uri="{FF2B5EF4-FFF2-40B4-BE49-F238E27FC236}">
                <a16:creationId xmlns="" xmlns:a16="http://schemas.microsoft.com/office/drawing/2014/main" id="{C1A913D5-8F53-4190-9982-3D84040FD3CA}"/>
              </a:ext>
            </a:extLst>
          </p:cNvPr>
          <p:cNvSpPr txBox="1"/>
          <p:nvPr/>
        </p:nvSpPr>
        <p:spPr>
          <a:xfrm>
            <a:off x="2209800" y="4885551"/>
            <a:ext cx="4891083" cy="276999"/>
          </a:xfrm>
          <a:prstGeom prst="rect">
            <a:avLst/>
          </a:prstGeom>
          <a:noFill/>
        </p:spPr>
        <p:txBody>
          <a:bodyPr wrap="none" rtlCol="0">
            <a:spAutoFit/>
          </a:bodyPr>
          <a:lstStyle/>
          <a:p>
            <a:r>
              <a:rPr lang="zh-CN" altLang="en-US" sz="1200" dirty="0">
                <a:latin typeface="微软雅黑" panose="020B0503020204020204" pitchFamily="34" charset="-122"/>
                <a:ea typeface="微软雅黑" panose="020B0503020204020204" pitchFamily="34" charset="-122"/>
              </a:rPr>
              <a:t>物流        交通        住宿       餐饮        娱乐         游玩       购物   文化</a:t>
            </a:r>
          </a:p>
        </p:txBody>
      </p:sp>
      <p:sp>
        <p:nvSpPr>
          <p:cNvPr id="35" name="文本框 34">
            <a:extLst>
              <a:ext uri="{FF2B5EF4-FFF2-40B4-BE49-F238E27FC236}">
                <a16:creationId xmlns="" xmlns:a16="http://schemas.microsoft.com/office/drawing/2014/main" id="{340D290B-3FCB-4A95-8F28-426A4797BB35}"/>
              </a:ext>
            </a:extLst>
          </p:cNvPr>
          <p:cNvSpPr txBox="1"/>
          <p:nvPr/>
        </p:nvSpPr>
        <p:spPr>
          <a:xfrm>
            <a:off x="565428" y="4519196"/>
            <a:ext cx="1415772" cy="338554"/>
          </a:xfrm>
          <a:prstGeom prst="rect">
            <a:avLst/>
          </a:prstGeom>
          <a:noFill/>
        </p:spPr>
        <p:txBody>
          <a:bodyPr wrap="none" rtlCol="0">
            <a:spAutoFit/>
          </a:bodyPr>
          <a:lstStyle/>
          <a:p>
            <a:r>
              <a:rPr lang="zh-CN" altLang="en-US" sz="1600" dirty="0">
                <a:latin typeface="微软雅黑" panose="020B0503020204020204" pitchFamily="34" charset="-122"/>
                <a:ea typeface="微软雅黑" panose="020B0503020204020204" pitchFamily="34" charset="-122"/>
              </a:rPr>
              <a:t>基础航旅服务</a:t>
            </a:r>
          </a:p>
        </p:txBody>
      </p:sp>
    </p:spTree>
    <p:extLst>
      <p:ext uri="{BB962C8B-B14F-4D97-AF65-F5344CB8AC3E}">
        <p14:creationId xmlns:p14="http://schemas.microsoft.com/office/powerpoint/2010/main" val="987998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905000" y="1851958"/>
            <a:ext cx="5816016" cy="1938992"/>
          </a:xfrm>
          <a:prstGeom prst="rect">
            <a:avLst/>
          </a:prstGeom>
          <a:noFill/>
        </p:spPr>
        <p:txBody>
          <a:bodyPr wrap="none" rtlCol="0">
            <a:spAutoFit/>
          </a:bodyPr>
          <a:lstStyle/>
          <a:p>
            <a:pPr algn="l"/>
            <a:r>
              <a:rPr lang="zh-CN" altLang="en-US" sz="2400" b="1" dirty="0">
                <a:latin typeface="微软雅黑" panose="020B0503020204020204" pitchFamily="34" charset="-122"/>
                <a:ea typeface="微软雅黑" panose="020B0503020204020204" pitchFamily="34" charset="-122"/>
              </a:rPr>
              <a:t>当把常识升华以后，</a:t>
            </a:r>
            <a:endParaRPr lang="en-US" altLang="zh-CN" sz="2400" b="1" dirty="0">
              <a:latin typeface="微软雅黑" panose="020B0503020204020204" pitchFamily="34" charset="-122"/>
              <a:ea typeface="微软雅黑" panose="020B0503020204020204" pitchFamily="34" charset="-122"/>
            </a:endParaRPr>
          </a:p>
          <a:p>
            <a:pPr algn="l"/>
            <a:endParaRPr lang="en-US" altLang="zh-CN" sz="2400" b="1" dirty="0">
              <a:latin typeface="微软雅黑" panose="020B0503020204020204" pitchFamily="34" charset="-122"/>
              <a:ea typeface="微软雅黑" panose="020B0503020204020204" pitchFamily="34" charset="-122"/>
            </a:endParaRPr>
          </a:p>
          <a:p>
            <a:pPr algn="l"/>
            <a:r>
              <a:rPr lang="zh-CN" altLang="en-US" sz="2400" b="1" dirty="0">
                <a:latin typeface="微软雅黑" panose="020B0503020204020204" pitchFamily="34" charset="-122"/>
                <a:ea typeface="微软雅黑" panose="020B0503020204020204" pitchFamily="34" charset="-122"/>
              </a:rPr>
              <a:t>人的普遍水平就降到了常识以下。</a:t>
            </a:r>
            <a:endParaRPr lang="en-US" altLang="zh-CN" sz="2400" b="1" dirty="0">
              <a:latin typeface="微软雅黑" panose="020B0503020204020204" pitchFamily="34" charset="-122"/>
              <a:ea typeface="微软雅黑" panose="020B0503020204020204" pitchFamily="34" charset="-122"/>
            </a:endParaRPr>
          </a:p>
          <a:p>
            <a:pPr algn="l"/>
            <a:endParaRPr lang="en-US" altLang="zh-CN" sz="2400" b="1" dirty="0">
              <a:latin typeface="微软雅黑" panose="020B0503020204020204" pitchFamily="34" charset="-122"/>
              <a:ea typeface="微软雅黑" panose="020B0503020204020204" pitchFamily="34" charset="-122"/>
            </a:endParaRPr>
          </a:p>
          <a:p>
            <a:pPr algn="l"/>
            <a:r>
              <a:rPr lang="en-US" altLang="zh-CN" sz="2400" b="1" dirty="0">
                <a:latin typeface="微软雅黑" panose="020B0503020204020204" pitchFamily="34" charset="-122"/>
                <a:ea typeface="微软雅黑" panose="020B0503020204020204" pitchFamily="34" charset="-122"/>
              </a:rPr>
              <a:t>					---</a:t>
            </a:r>
            <a:r>
              <a:rPr lang="zh-CN" altLang="en-US" sz="2400" b="1" dirty="0">
                <a:latin typeface="微软雅黑" panose="020B0503020204020204" pitchFamily="34" charset="-122"/>
                <a:ea typeface="微软雅黑" panose="020B0503020204020204" pitchFamily="34" charset="-122"/>
              </a:rPr>
              <a:t>佚名</a:t>
            </a:r>
          </a:p>
        </p:txBody>
      </p:sp>
      <p:sp>
        <p:nvSpPr>
          <p:cNvPr id="4" name="文本框 3"/>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机上杂志的一段话</a:t>
            </a:r>
          </a:p>
        </p:txBody>
      </p:sp>
    </p:spTree>
    <p:extLst>
      <p:ext uri="{BB962C8B-B14F-4D97-AF65-F5344CB8AC3E}">
        <p14:creationId xmlns:p14="http://schemas.microsoft.com/office/powerpoint/2010/main" val="25231204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城市虚拟映像与智慧城市</a:t>
            </a:r>
          </a:p>
        </p:txBody>
      </p:sp>
      <p:pic>
        <p:nvPicPr>
          <p:cNvPr id="13" name="Picture 1" descr="D:\My Documents\My Pictures\个人产品\城市管理.gif"/>
          <p:cNvPicPr>
            <a:picLocks noChangeAspect="1" noChangeArrowheads="1"/>
          </p:cNvPicPr>
          <p:nvPr/>
        </p:nvPicPr>
        <p:blipFill>
          <a:blip r:embed="rId3"/>
          <a:srcRect/>
          <a:stretch>
            <a:fillRect/>
          </a:stretch>
        </p:blipFill>
        <p:spPr bwMode="auto">
          <a:xfrm>
            <a:off x="1143000" y="789552"/>
            <a:ext cx="6858000" cy="4340256"/>
          </a:xfrm>
          <a:prstGeom prst="rect">
            <a:avLst/>
          </a:prstGeom>
          <a:noFill/>
        </p:spPr>
      </p:pic>
    </p:spTree>
    <p:extLst>
      <p:ext uri="{BB962C8B-B14F-4D97-AF65-F5344CB8AC3E}">
        <p14:creationId xmlns:p14="http://schemas.microsoft.com/office/powerpoint/2010/main" val="11197624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xmlns="" id="{C0D85A12-26D3-4FAE-B6EF-057C7BABB1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5396" y="1352550"/>
            <a:ext cx="4858603" cy="3200400"/>
          </a:xfrm>
          <a:prstGeom prst="rect">
            <a:avLst/>
          </a:prstGeom>
        </p:spPr>
      </p:pic>
      <p:pic>
        <p:nvPicPr>
          <p:cNvPr id="11" name="图片 10">
            <a:extLst>
              <a:ext uri="{FF2B5EF4-FFF2-40B4-BE49-F238E27FC236}">
                <a16:creationId xmlns:a16="http://schemas.microsoft.com/office/drawing/2014/main" xmlns="" id="{755FD144-A10C-4949-A10D-963E79E2841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374" y="2190629"/>
            <a:ext cx="1778928" cy="1981321"/>
          </a:xfrm>
          <a:prstGeom prst="rect">
            <a:avLst/>
          </a:prstGeom>
        </p:spPr>
      </p:pic>
      <p:pic>
        <p:nvPicPr>
          <p:cNvPr id="13" name="图片 12">
            <a:extLst>
              <a:ext uri="{FF2B5EF4-FFF2-40B4-BE49-F238E27FC236}">
                <a16:creationId xmlns:a16="http://schemas.microsoft.com/office/drawing/2014/main" xmlns="" id="{3C3741C8-2E60-4C02-B65D-2C8652C103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33600" y="1657350"/>
            <a:ext cx="1738733" cy="2390757"/>
          </a:xfrm>
          <a:prstGeom prst="rect">
            <a:avLst/>
          </a:prstGeom>
        </p:spPr>
      </p:pic>
      <p:sp>
        <p:nvSpPr>
          <p:cNvPr id="15" name="箭头: 右 14">
            <a:extLst>
              <a:ext uri="{FF2B5EF4-FFF2-40B4-BE49-F238E27FC236}">
                <a16:creationId xmlns:a16="http://schemas.microsoft.com/office/drawing/2014/main" xmlns="" id="{3D073315-6339-4CAC-8A52-4C39A9167F2A}"/>
              </a:ext>
            </a:extLst>
          </p:cNvPr>
          <p:cNvSpPr/>
          <p:nvPr/>
        </p:nvSpPr>
        <p:spPr>
          <a:xfrm>
            <a:off x="1722102" y="2495429"/>
            <a:ext cx="335298" cy="83832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箭头: 右 17">
            <a:extLst>
              <a:ext uri="{FF2B5EF4-FFF2-40B4-BE49-F238E27FC236}">
                <a16:creationId xmlns:a16="http://schemas.microsoft.com/office/drawing/2014/main" xmlns="" id="{B58EDC17-83AD-478E-80C3-3A3F8778129B}"/>
              </a:ext>
            </a:extLst>
          </p:cNvPr>
          <p:cNvSpPr/>
          <p:nvPr/>
        </p:nvSpPr>
        <p:spPr>
          <a:xfrm>
            <a:off x="4084302" y="2495429"/>
            <a:ext cx="1783098" cy="838321"/>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a:extLst>
              <a:ext uri="{FF2B5EF4-FFF2-40B4-BE49-F238E27FC236}">
                <a16:creationId xmlns:a16="http://schemas.microsoft.com/office/drawing/2014/main" xmlns="" id="{2102A7F7-3822-40F8-BD49-BD3346778BAB}"/>
              </a:ext>
            </a:extLst>
          </p:cNvPr>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以个人虚拟映像构建智能融合应用</a:t>
            </a:r>
          </a:p>
        </p:txBody>
      </p:sp>
    </p:spTree>
    <p:extLst>
      <p:ext uri="{BB962C8B-B14F-4D97-AF65-F5344CB8AC3E}">
        <p14:creationId xmlns:p14="http://schemas.microsoft.com/office/powerpoint/2010/main" val="5825616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灯片编号占位符 3"/>
          <p:cNvSpPr txBox="1">
            <a:spLocks/>
          </p:cNvSpPr>
          <p:nvPr/>
        </p:nvSpPr>
        <p:spPr>
          <a:xfrm>
            <a:off x="6057900" y="4767263"/>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p>
          <a:p>
            <a:pPr>
              <a:defRPr/>
            </a:pPr>
            <a:fld id="{FE4AD661-3577-4596-A660-C9278D01AB76}" type="slidenum">
              <a:rPr lang="zh-CN" altLang="en-US" b="1"/>
              <a:pPr>
                <a:defRPr/>
              </a:pPr>
              <a:t>22</a:t>
            </a:fld>
            <a:endParaRPr lang="en-US" altLang="zh-CN" b="1"/>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 y="1661165"/>
            <a:ext cx="8152664" cy="2510785"/>
          </a:xfrm>
          <a:prstGeom prst="rect">
            <a:avLst/>
          </a:prstGeom>
        </p:spPr>
      </p:pic>
      <p:sp>
        <p:nvSpPr>
          <p:cNvPr id="6" name="文本框 5"/>
          <p:cNvSpPr txBox="1"/>
          <p:nvPr/>
        </p:nvSpPr>
        <p:spPr>
          <a:xfrm>
            <a:off x="1676400" y="4366052"/>
            <a:ext cx="5570756" cy="415498"/>
          </a:xfrm>
          <a:prstGeom prst="rect">
            <a:avLst/>
          </a:prstGeom>
          <a:noFill/>
        </p:spPr>
        <p:txBody>
          <a:bodyPr wrap="none" rtlCol="0">
            <a:spAutoFit/>
          </a:bodyPr>
          <a:lstStyle/>
          <a:p>
            <a:r>
              <a:rPr lang="zh-CN" altLang="en-US" sz="2100" b="1" dirty="0">
                <a:latin typeface="微软雅黑" panose="020B0503020204020204" pitchFamily="34" charset="-122"/>
                <a:ea typeface="微软雅黑" panose="020B0503020204020204" pitchFamily="34" charset="-122"/>
              </a:rPr>
              <a:t>应用创新催生系统原理创新与具体技术的创新</a:t>
            </a:r>
            <a:endParaRPr lang="en-US" altLang="zh-CN" sz="2100" b="1" dirty="0">
              <a:latin typeface="微软雅黑" panose="020B0503020204020204" pitchFamily="34" charset="-122"/>
              <a:ea typeface="微软雅黑" panose="020B0503020204020204" pitchFamily="34" charset="-122"/>
            </a:endParaRPr>
          </a:p>
        </p:txBody>
      </p:sp>
      <p:sp>
        <p:nvSpPr>
          <p:cNvPr id="7" name="文本框 6"/>
          <p:cNvSpPr txBox="1"/>
          <p:nvPr/>
        </p:nvSpPr>
        <p:spPr>
          <a:xfrm>
            <a:off x="1613972" y="1055372"/>
            <a:ext cx="5929828" cy="523220"/>
          </a:xfrm>
          <a:prstGeom prst="rect">
            <a:avLst/>
          </a:prstGeom>
          <a:noFill/>
        </p:spPr>
        <p:txBody>
          <a:bodyPr wrap="none" rtlCol="0">
            <a:spAutoFit/>
          </a:bodyPr>
          <a:lstStyle/>
          <a:p>
            <a:r>
              <a:rPr lang="zh-CN" altLang="en-US" sz="2800" b="1" dirty="0">
                <a:latin typeface="微软雅黑" panose="020B0503020204020204" pitchFamily="34" charset="-122"/>
                <a:ea typeface="微软雅黑" panose="020B0503020204020204" pitchFamily="34" charset="-122"/>
              </a:rPr>
              <a:t>区快链：开放的数字货币系统的产物</a:t>
            </a:r>
          </a:p>
        </p:txBody>
      </p:sp>
      <p:sp>
        <p:nvSpPr>
          <p:cNvPr id="8" name="文本框 7">
            <a:extLst>
              <a:ext uri="{FF2B5EF4-FFF2-40B4-BE49-F238E27FC236}">
                <a16:creationId xmlns:a16="http://schemas.microsoft.com/office/drawing/2014/main" xmlns="" id="{D9228C34-8E5E-489F-BC83-2C772E5BC686}"/>
              </a:ext>
            </a:extLst>
          </p:cNvPr>
          <p:cNvSpPr txBox="1"/>
          <p:nvPr/>
        </p:nvSpPr>
        <p:spPr>
          <a:xfrm>
            <a:off x="1219200" y="114240"/>
            <a:ext cx="7010400" cy="400110"/>
          </a:xfrm>
          <a:prstGeom prst="rect">
            <a:avLst/>
          </a:prstGeom>
          <a:noFill/>
        </p:spPr>
        <p:txBody>
          <a:bodyPr wrap="square" rtlCol="0">
            <a:spAutoFit/>
          </a:bodyPr>
          <a:lstStyle/>
          <a:p>
            <a:r>
              <a:rPr lang="zh-CN" altLang="en-US" sz="2000" b="1" baseline="0" dirty="0" smtClean="0">
                <a:solidFill>
                  <a:schemeClr val="tx1">
                    <a:lumMod val="50000"/>
                    <a:lumOff val="50000"/>
                  </a:schemeClr>
                </a:solidFill>
                <a:latin typeface="微软雅黑" panose="020B0503020204020204" pitchFamily="34" charset="-122"/>
                <a:ea typeface="微软雅黑" panose="020B0503020204020204" pitchFamily="34" charset="-122"/>
              </a:rPr>
              <a:t>原始创新</a:t>
            </a:r>
            <a:r>
              <a:rPr lang="zh-CN" altLang="en-US" sz="2000" b="1" baseline="0" dirty="0">
                <a:solidFill>
                  <a:schemeClr val="tx1">
                    <a:lumMod val="50000"/>
                    <a:lumOff val="50000"/>
                  </a:schemeClr>
                </a:solidFill>
                <a:latin typeface="微软雅黑" panose="020B0503020204020204" pitchFamily="34" charset="-122"/>
                <a:ea typeface="微软雅黑" panose="020B0503020204020204" pitchFamily="34" charset="-122"/>
              </a:rPr>
              <a:t>的源泉</a:t>
            </a:r>
          </a:p>
        </p:txBody>
      </p:sp>
    </p:spTree>
    <p:extLst>
      <p:ext uri="{BB962C8B-B14F-4D97-AF65-F5344CB8AC3E}">
        <p14:creationId xmlns:p14="http://schemas.microsoft.com/office/powerpoint/2010/main" val="140074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文字占位符 1"/>
          <p:cNvSpPr>
            <a:spLocks noGrp="1"/>
          </p:cNvSpPr>
          <p:nvPr>
            <p:ph type="body" orient="vert" idx="1"/>
          </p:nvPr>
        </p:nvSpPr>
        <p:spPr>
          <a:xfrm>
            <a:off x="3048000" y="2266950"/>
            <a:ext cx="3352800" cy="1143000"/>
          </a:xfrm>
        </p:spPr>
        <p:txBody>
          <a:bodyPr>
            <a:normAutofit/>
          </a:bodyPr>
          <a:lstStyle/>
          <a:p>
            <a:r>
              <a:rPr lang="zh-CN" altLang="en-US" sz="3200" b="1" dirty="0"/>
              <a:t>历史空前的颠覆</a:t>
            </a:r>
          </a:p>
        </p:txBody>
      </p:sp>
    </p:spTree>
    <p:extLst>
      <p:ext uri="{BB962C8B-B14F-4D97-AF65-F5344CB8AC3E}">
        <p14:creationId xmlns:p14="http://schemas.microsoft.com/office/powerpoint/2010/main" val="14206269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54102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万年文明的历史跨越：海水不可斗量</a:t>
            </a: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66292" y="2876139"/>
            <a:ext cx="3386435" cy="1905411"/>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5380" y="2487015"/>
            <a:ext cx="2840912" cy="1917180"/>
          </a:xfrm>
          <a:prstGeom prst="rect">
            <a:avLst/>
          </a:prstGeom>
        </p:spPr>
      </p:pic>
      <p:sp>
        <p:nvSpPr>
          <p:cNvPr id="6" name="灯片编号占位符 3"/>
          <p:cNvSpPr txBox="1">
            <a:spLocks/>
          </p:cNvSpPr>
          <p:nvPr/>
        </p:nvSpPr>
        <p:spPr>
          <a:xfrm>
            <a:off x="6057900" y="4637329"/>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E42889D-D4D1-40AC-A246-00D4E0CC7D81}" type="slidenum">
              <a:rPr lang="zh-CN" altLang="en-US" b="1">
                <a:latin typeface="微软雅黑" panose="020B0503020204020204" pitchFamily="34" charset="-122"/>
                <a:ea typeface="微软雅黑" panose="020B0503020204020204" pitchFamily="34" charset="-122"/>
              </a:rPr>
              <a:pPr/>
              <a:t>24</a:t>
            </a:fld>
            <a:endParaRPr lang="zh-CN" altLang="en-US" b="1">
              <a:latin typeface="微软雅黑" panose="020B0503020204020204" pitchFamily="34" charset="-122"/>
              <a:ea typeface="微软雅黑" panose="020B0503020204020204" pitchFamily="34" charset="-122"/>
            </a:endParaRPr>
          </a:p>
        </p:txBody>
      </p:sp>
      <p:sp>
        <p:nvSpPr>
          <p:cNvPr id="7" name="文本框 6"/>
          <p:cNvSpPr txBox="1"/>
          <p:nvPr/>
        </p:nvSpPr>
        <p:spPr>
          <a:xfrm>
            <a:off x="545045" y="976268"/>
            <a:ext cx="1891865" cy="300082"/>
          </a:xfrm>
          <a:prstGeom prst="rect">
            <a:avLst/>
          </a:prstGeom>
          <a:noFill/>
        </p:spPr>
        <p:txBody>
          <a:bodyPr wrap="none" rtlCol="0">
            <a:spAutoFit/>
          </a:bodyPr>
          <a:lstStyle/>
          <a:p>
            <a:r>
              <a:rPr lang="zh-CN" altLang="en-US" sz="1350" b="1" dirty="0">
                <a:latin typeface="微软雅黑" panose="020B0503020204020204" pitchFamily="34" charset="-122"/>
                <a:ea typeface="微软雅黑" panose="020B0503020204020204" pitchFamily="34" charset="-122"/>
              </a:rPr>
              <a:t>猎采：与兽争食</a:t>
            </a:r>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随性</a:t>
            </a:r>
          </a:p>
        </p:txBody>
      </p:sp>
      <p:sp>
        <p:nvSpPr>
          <p:cNvPr id="8" name="文本框 7"/>
          <p:cNvSpPr txBox="1"/>
          <p:nvPr/>
        </p:nvSpPr>
        <p:spPr>
          <a:xfrm>
            <a:off x="1981200" y="4405268"/>
            <a:ext cx="1816523" cy="300082"/>
          </a:xfrm>
          <a:prstGeom prst="rect">
            <a:avLst/>
          </a:prstGeom>
          <a:noFill/>
        </p:spPr>
        <p:txBody>
          <a:bodyPr wrap="none" rtlCol="0">
            <a:spAutoFit/>
          </a:bodyPr>
          <a:lstStyle/>
          <a:p>
            <a:r>
              <a:rPr lang="zh-CN" altLang="en-US" sz="1350" b="1" dirty="0">
                <a:latin typeface="微软雅黑" panose="020B0503020204020204" pitchFamily="34" charset="-122"/>
                <a:ea typeface="微软雅黑" panose="020B0503020204020204" pitchFamily="34" charset="-122"/>
              </a:rPr>
              <a:t>农业：靠天吃饭</a:t>
            </a:r>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苦力</a:t>
            </a:r>
          </a:p>
        </p:txBody>
      </p:sp>
      <p:sp>
        <p:nvSpPr>
          <p:cNvPr id="9" name="文本框 8"/>
          <p:cNvSpPr txBox="1"/>
          <p:nvPr/>
        </p:nvSpPr>
        <p:spPr>
          <a:xfrm>
            <a:off x="4929638" y="4781550"/>
            <a:ext cx="1816523" cy="300082"/>
          </a:xfrm>
          <a:prstGeom prst="rect">
            <a:avLst/>
          </a:prstGeom>
          <a:noFill/>
        </p:spPr>
        <p:txBody>
          <a:bodyPr wrap="none" rtlCol="0">
            <a:spAutoFit/>
          </a:bodyPr>
          <a:lstStyle/>
          <a:p>
            <a:r>
              <a:rPr lang="zh-CN" altLang="en-US" sz="1350" b="1" dirty="0">
                <a:latin typeface="微软雅黑" panose="020B0503020204020204" pitchFamily="34" charset="-122"/>
                <a:ea typeface="微软雅黑" panose="020B0503020204020204" pitchFamily="34" charset="-122"/>
              </a:rPr>
              <a:t>工业：自主生存</a:t>
            </a:r>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技能</a:t>
            </a:r>
          </a:p>
        </p:txBody>
      </p:sp>
      <p:sp>
        <p:nvSpPr>
          <p:cNvPr id="10" name="文本框 9"/>
          <p:cNvSpPr txBox="1"/>
          <p:nvPr/>
        </p:nvSpPr>
        <p:spPr>
          <a:xfrm>
            <a:off x="5955877" y="666750"/>
            <a:ext cx="1816523" cy="300082"/>
          </a:xfrm>
          <a:prstGeom prst="rect">
            <a:avLst/>
          </a:prstGeom>
          <a:noFill/>
        </p:spPr>
        <p:txBody>
          <a:bodyPr wrap="none" rtlCol="0">
            <a:spAutoFit/>
          </a:bodyPr>
          <a:lstStyle/>
          <a:p>
            <a:r>
              <a:rPr lang="zh-CN" altLang="en-US" sz="1350" b="1" dirty="0">
                <a:latin typeface="微软雅黑" panose="020B0503020204020204" pitchFamily="34" charset="-122"/>
                <a:ea typeface="微软雅黑" panose="020B0503020204020204" pitchFamily="34" charset="-122"/>
              </a:rPr>
              <a:t>信息：自由发展</a:t>
            </a:r>
            <a:r>
              <a:rPr lang="en-US" altLang="zh-CN" sz="1350" b="1" dirty="0">
                <a:latin typeface="微软雅黑" panose="020B0503020204020204" pitchFamily="34" charset="-122"/>
                <a:ea typeface="微软雅黑" panose="020B0503020204020204" pitchFamily="34" charset="-122"/>
              </a:rPr>
              <a:t>/</a:t>
            </a:r>
            <a:r>
              <a:rPr lang="zh-CN" altLang="en-US" sz="1350" b="1" dirty="0">
                <a:latin typeface="微软雅黑" panose="020B0503020204020204" pitchFamily="34" charset="-122"/>
                <a:ea typeface="微软雅黑" panose="020B0503020204020204" pitchFamily="34" charset="-122"/>
              </a:rPr>
              <a:t>创造</a:t>
            </a:r>
          </a:p>
        </p:txBody>
      </p:sp>
      <p:pic>
        <p:nvPicPr>
          <p:cNvPr id="11" name="图片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239577"/>
            <a:ext cx="2348881" cy="1597239"/>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34387" y="971550"/>
            <a:ext cx="4081013" cy="2255836"/>
          </a:xfrm>
          <a:prstGeom prst="rect">
            <a:avLst/>
          </a:prstGeom>
        </p:spPr>
      </p:pic>
    </p:spTree>
    <p:extLst>
      <p:ext uri="{BB962C8B-B14F-4D97-AF65-F5344CB8AC3E}">
        <p14:creationId xmlns:p14="http://schemas.microsoft.com/office/powerpoint/2010/main" val="3232091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54102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物质的世界到数据</a:t>
            </a: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信息的世界：人成为上帝</a:t>
            </a:r>
          </a:p>
        </p:txBody>
      </p:sp>
      <p:sp>
        <p:nvSpPr>
          <p:cNvPr id="17" name="灯片编号占位符 3"/>
          <p:cNvSpPr txBox="1">
            <a:spLocks/>
          </p:cNvSpPr>
          <p:nvPr/>
        </p:nvSpPr>
        <p:spPr>
          <a:xfrm>
            <a:off x="6057900" y="4767263"/>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p>
          <a:p>
            <a:pPr>
              <a:defRPr/>
            </a:pPr>
            <a:fld id="{FE4AD661-3577-4596-A660-C9278D01AB76}" type="slidenum">
              <a:rPr lang="zh-CN" altLang="en-US" b="1"/>
              <a:pPr>
                <a:defRPr/>
              </a:pPr>
              <a:t>25</a:t>
            </a:fld>
            <a:endParaRPr lang="en-US" altLang="zh-CN" b="1"/>
          </a:p>
        </p:txBody>
      </p:sp>
      <p:pic>
        <p:nvPicPr>
          <p:cNvPr id="18" name="图片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83869" y="3157668"/>
            <a:ext cx="2105695" cy="1985832"/>
          </a:xfrm>
          <a:prstGeom prst="rect">
            <a:avLst/>
          </a:prstGeom>
        </p:spPr>
      </p:pic>
      <p:pic>
        <p:nvPicPr>
          <p:cNvPr id="19" name="图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0266" y="1383619"/>
            <a:ext cx="2834934" cy="1462471"/>
          </a:xfrm>
          <a:prstGeom prst="rect">
            <a:avLst/>
          </a:prstGeom>
        </p:spPr>
      </p:pic>
      <p:pic>
        <p:nvPicPr>
          <p:cNvPr id="20" name="图片 1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158" y="1383619"/>
            <a:ext cx="3109242" cy="1462471"/>
          </a:xfrm>
          <a:prstGeom prst="rect">
            <a:avLst/>
          </a:prstGeom>
        </p:spPr>
      </p:pic>
      <p:sp>
        <p:nvSpPr>
          <p:cNvPr id="21" name="上箭头 20"/>
          <p:cNvSpPr/>
          <p:nvPr/>
        </p:nvSpPr>
        <p:spPr>
          <a:xfrm rot="19195270">
            <a:off x="3152678" y="2915961"/>
            <a:ext cx="378042" cy="594066"/>
          </a:xfrm>
          <a:prstGeom prst="up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22" name="上箭头 21"/>
          <p:cNvSpPr/>
          <p:nvPr/>
        </p:nvSpPr>
        <p:spPr>
          <a:xfrm rot="2652655">
            <a:off x="5332279" y="2896986"/>
            <a:ext cx="378042" cy="630279"/>
          </a:xfrm>
          <a:prstGeom prst="upArrow">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23" name="文本框 22"/>
          <p:cNvSpPr txBox="1"/>
          <p:nvPr/>
        </p:nvSpPr>
        <p:spPr>
          <a:xfrm>
            <a:off x="1643281" y="1059582"/>
            <a:ext cx="877163" cy="300082"/>
          </a:xfrm>
          <a:prstGeom prst="rect">
            <a:avLst/>
          </a:prstGeom>
          <a:noFill/>
        </p:spPr>
        <p:txBody>
          <a:bodyPr wrap="none" rtlCol="0">
            <a:spAutoFit/>
          </a:bodyPr>
          <a:lstStyle/>
          <a:p>
            <a:r>
              <a:rPr lang="zh-CN" altLang="en-US" sz="1350" b="1" dirty="0"/>
              <a:t>物质世界</a:t>
            </a:r>
          </a:p>
        </p:txBody>
      </p:sp>
      <p:sp>
        <p:nvSpPr>
          <p:cNvPr id="24" name="文本框 23"/>
          <p:cNvSpPr txBox="1"/>
          <p:nvPr/>
        </p:nvSpPr>
        <p:spPr>
          <a:xfrm>
            <a:off x="6533570" y="1052613"/>
            <a:ext cx="877163" cy="300082"/>
          </a:xfrm>
          <a:prstGeom prst="rect">
            <a:avLst/>
          </a:prstGeom>
          <a:noFill/>
        </p:spPr>
        <p:txBody>
          <a:bodyPr wrap="none" rtlCol="0">
            <a:spAutoFit/>
          </a:bodyPr>
          <a:lstStyle/>
          <a:p>
            <a:r>
              <a:rPr lang="zh-CN" altLang="en-US" sz="1350" b="1" dirty="0"/>
              <a:t>虚拟世界</a:t>
            </a:r>
          </a:p>
        </p:txBody>
      </p:sp>
      <p:sp>
        <p:nvSpPr>
          <p:cNvPr id="25" name="右箭头 24"/>
          <p:cNvSpPr/>
          <p:nvPr/>
        </p:nvSpPr>
        <p:spPr>
          <a:xfrm>
            <a:off x="4044445" y="2193708"/>
            <a:ext cx="779026" cy="270030"/>
          </a:xfrm>
          <a:prstGeom prst="rightArrow">
            <a:avLst/>
          </a:prstGeom>
          <a:solidFill>
            <a:srgbClr val="FFA7A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26" name="右箭头 25"/>
          <p:cNvSpPr/>
          <p:nvPr/>
        </p:nvSpPr>
        <p:spPr>
          <a:xfrm rot="10800000">
            <a:off x="4031940" y="1815666"/>
            <a:ext cx="779026" cy="270030"/>
          </a:xfrm>
          <a:prstGeom prst="rightArrow">
            <a:avLst/>
          </a:prstGeom>
          <a:solidFill>
            <a:srgbClr val="00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b="1"/>
          </a:p>
        </p:txBody>
      </p:sp>
      <p:sp>
        <p:nvSpPr>
          <p:cNvPr id="27" name="文本框 26"/>
          <p:cNvSpPr txBox="1"/>
          <p:nvPr/>
        </p:nvSpPr>
        <p:spPr>
          <a:xfrm>
            <a:off x="4193960" y="2355726"/>
            <a:ext cx="530915" cy="300082"/>
          </a:xfrm>
          <a:prstGeom prst="rect">
            <a:avLst/>
          </a:prstGeom>
          <a:noFill/>
        </p:spPr>
        <p:txBody>
          <a:bodyPr wrap="none" rtlCol="0">
            <a:spAutoFit/>
          </a:bodyPr>
          <a:lstStyle/>
          <a:p>
            <a:r>
              <a:rPr lang="zh-CN" altLang="en-US" sz="1350" b="1" dirty="0"/>
              <a:t>映像</a:t>
            </a:r>
          </a:p>
        </p:txBody>
      </p:sp>
      <p:sp>
        <p:nvSpPr>
          <p:cNvPr id="28" name="文本框 27"/>
          <p:cNvSpPr txBox="1"/>
          <p:nvPr/>
        </p:nvSpPr>
        <p:spPr>
          <a:xfrm>
            <a:off x="4193960" y="1646679"/>
            <a:ext cx="530915" cy="300082"/>
          </a:xfrm>
          <a:prstGeom prst="rect">
            <a:avLst/>
          </a:prstGeom>
          <a:noFill/>
        </p:spPr>
        <p:txBody>
          <a:bodyPr wrap="none" rtlCol="0">
            <a:spAutoFit/>
          </a:bodyPr>
          <a:lstStyle/>
          <a:p>
            <a:r>
              <a:rPr lang="zh-CN" altLang="en-US" sz="1350" b="1" dirty="0"/>
              <a:t>应用</a:t>
            </a:r>
          </a:p>
        </p:txBody>
      </p:sp>
      <p:sp>
        <p:nvSpPr>
          <p:cNvPr id="2" name="文本框 1"/>
          <p:cNvSpPr txBox="1"/>
          <p:nvPr/>
        </p:nvSpPr>
        <p:spPr>
          <a:xfrm>
            <a:off x="2427723" y="4629150"/>
            <a:ext cx="4354077" cy="400110"/>
          </a:xfrm>
          <a:prstGeom prst="rect">
            <a:avLst/>
          </a:prstGeom>
          <a:noFill/>
        </p:spPr>
        <p:txBody>
          <a:bodyPr wrap="none" rtlCol="0">
            <a:spAutoFit/>
          </a:bodyPr>
          <a:lstStyle/>
          <a:p>
            <a:r>
              <a:rPr lang="zh-CN" altLang="en-US" sz="2000" b="1" dirty="0" smtClean="0">
                <a:latin typeface="微软雅黑" panose="020B0503020204020204" pitchFamily="34" charset="-122"/>
                <a:ea typeface="微软雅黑" panose="020B0503020204020204" pitchFamily="34" charset="-122"/>
              </a:rPr>
              <a:t>三大类应用：嵌入式，</a:t>
            </a:r>
            <a:r>
              <a:rPr lang="en-US" altLang="zh-CN" sz="2000" b="1" dirty="0" smtClean="0">
                <a:latin typeface="微软雅黑" panose="020B0503020204020204" pitchFamily="34" charset="-122"/>
                <a:ea typeface="微软雅黑" panose="020B0503020204020204" pitchFamily="34" charset="-122"/>
              </a:rPr>
              <a:t>O2O</a:t>
            </a:r>
            <a:r>
              <a:rPr lang="zh-CN" altLang="en-US" sz="2000" b="1" dirty="0" smtClean="0">
                <a:latin typeface="微软雅黑" panose="020B0503020204020204" pitchFamily="34" charset="-122"/>
                <a:ea typeface="微软雅黑" panose="020B0503020204020204" pitchFamily="34" charset="-122"/>
              </a:rPr>
              <a:t>，纯虚拟</a:t>
            </a:r>
            <a:endParaRPr lang="zh-CN" altLang="en-US" sz="2000"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06810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D:\My Documents\My Pictures\个人产品\网络延伸.gif"/>
          <p:cNvPicPr>
            <a:picLocks noChangeAspect="1" noChangeArrowheads="1"/>
          </p:cNvPicPr>
          <p:nvPr/>
        </p:nvPicPr>
        <p:blipFill>
          <a:blip r:embed="rId2"/>
          <a:srcRect/>
          <a:stretch>
            <a:fillRect/>
          </a:stretch>
        </p:blipFill>
        <p:spPr bwMode="auto">
          <a:xfrm>
            <a:off x="2209800" y="666751"/>
            <a:ext cx="4469980" cy="3352486"/>
          </a:xfrm>
          <a:prstGeom prst="rect">
            <a:avLst/>
          </a:prstGeom>
          <a:noFill/>
        </p:spPr>
      </p:pic>
      <p:sp>
        <p:nvSpPr>
          <p:cNvPr id="4" name="文本框 3"/>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网络化的虚拟世界：颠覆来自系统级创新</a:t>
            </a:r>
          </a:p>
        </p:txBody>
      </p:sp>
      <p:sp>
        <p:nvSpPr>
          <p:cNvPr id="5" name="文本框 4">
            <a:extLst>
              <a:ext uri="{FF2B5EF4-FFF2-40B4-BE49-F238E27FC236}">
                <a16:creationId xmlns="" xmlns:a16="http://schemas.microsoft.com/office/drawing/2014/main" id="{BB4E0020-0D76-420B-9001-23740CBF100C}"/>
              </a:ext>
            </a:extLst>
          </p:cNvPr>
          <p:cNvSpPr txBox="1"/>
          <p:nvPr/>
        </p:nvSpPr>
        <p:spPr>
          <a:xfrm>
            <a:off x="1978254" y="4248150"/>
            <a:ext cx="5032147" cy="646331"/>
          </a:xfrm>
          <a:prstGeom prst="rect">
            <a:avLst/>
          </a:prstGeom>
          <a:noFill/>
        </p:spPr>
        <p:txBody>
          <a:bodyPr wrap="none" rtlCol="0">
            <a:spAutoFit/>
          </a:bodyPr>
          <a:lstStyle/>
          <a:p>
            <a:pPr algn="ctr"/>
            <a:r>
              <a:rPr lang="zh-CN" altLang="en-US" b="1" dirty="0">
                <a:latin typeface="微软雅黑" panose="020B0503020204020204" pitchFamily="34" charset="-122"/>
                <a:ea typeface="微软雅黑" panose="020B0503020204020204" pitchFamily="34" charset="-122"/>
              </a:rPr>
              <a:t>追赶潮流永远也无法成为引领者</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中国不应陶醉在共享单车这类创新中而失去未来</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2923389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文字占位符 1"/>
          <p:cNvSpPr>
            <a:spLocks noGrp="1"/>
          </p:cNvSpPr>
          <p:nvPr>
            <p:ph type="body" orient="vert" idx="1"/>
          </p:nvPr>
        </p:nvSpPr>
        <p:spPr>
          <a:xfrm>
            <a:off x="1219200" y="742950"/>
            <a:ext cx="6781800" cy="3429000"/>
          </a:xfrm>
        </p:spPr>
        <p:txBody>
          <a:bodyPr>
            <a:noAutofit/>
          </a:bodyPr>
          <a:lstStyle/>
          <a:p>
            <a:r>
              <a:rPr lang="zh-CN" altLang="en-US" sz="1600" b="1" dirty="0">
                <a:solidFill>
                  <a:schemeClr val="accent2">
                    <a:lumMod val="50000"/>
                  </a:schemeClr>
                </a:solidFill>
              </a:rPr>
              <a:t>个人：家庭进一步解体，人类繁衍模式是否会变化？</a:t>
            </a:r>
            <a:endParaRPr lang="en-US" altLang="zh-CN" sz="1600" b="1" dirty="0">
              <a:solidFill>
                <a:schemeClr val="accent2">
                  <a:lumMod val="50000"/>
                </a:schemeClr>
              </a:solidFill>
            </a:endParaRPr>
          </a:p>
          <a:p>
            <a:r>
              <a:rPr lang="zh-CN" altLang="en-US" sz="1600" b="1" dirty="0">
                <a:solidFill>
                  <a:schemeClr val="accent2">
                    <a:lumMod val="50000"/>
                  </a:schemeClr>
                </a:solidFill>
              </a:rPr>
              <a:t>组织：边界更加模糊，管理更加弹性，组织的文化与管理的变化</a:t>
            </a:r>
            <a:endParaRPr lang="en-US" altLang="zh-CN" sz="1600" b="1" dirty="0">
              <a:solidFill>
                <a:schemeClr val="accent2">
                  <a:lumMod val="50000"/>
                </a:schemeClr>
              </a:solidFill>
            </a:endParaRPr>
          </a:p>
          <a:p>
            <a:r>
              <a:rPr lang="zh-CN" altLang="en-US" sz="1600" b="1" dirty="0">
                <a:solidFill>
                  <a:schemeClr val="accent2">
                    <a:lumMod val="50000"/>
                  </a:schemeClr>
                </a:solidFill>
              </a:rPr>
              <a:t>经济：市场经济永恒？计划性以什么方式出现？更加公平公正的分配方式？</a:t>
            </a:r>
            <a:endParaRPr lang="en-US" altLang="zh-CN" sz="1600" b="1" dirty="0">
              <a:solidFill>
                <a:schemeClr val="accent2">
                  <a:lumMod val="50000"/>
                </a:schemeClr>
              </a:solidFill>
            </a:endParaRPr>
          </a:p>
          <a:p>
            <a:r>
              <a:rPr lang="zh-CN" altLang="en-US" sz="1600" b="1" dirty="0">
                <a:solidFill>
                  <a:schemeClr val="accent2">
                    <a:lumMod val="50000"/>
                  </a:schemeClr>
                </a:solidFill>
              </a:rPr>
              <a:t>政治：代议制精英治理是否会终结？信息化导致全民直接参与？</a:t>
            </a:r>
            <a:endParaRPr lang="en-US" altLang="zh-CN" sz="1600" b="1" dirty="0">
              <a:solidFill>
                <a:schemeClr val="accent2">
                  <a:lumMod val="50000"/>
                </a:schemeClr>
              </a:solidFill>
            </a:endParaRPr>
          </a:p>
          <a:p>
            <a:r>
              <a:rPr lang="zh-CN" altLang="en-US" sz="1600" b="1" dirty="0">
                <a:solidFill>
                  <a:schemeClr val="accent2">
                    <a:lumMod val="50000"/>
                  </a:schemeClr>
                </a:solidFill>
              </a:rPr>
              <a:t>社会：扁平化与巨无霸，自由与秩序的关系？精英控制两极分化？</a:t>
            </a:r>
            <a:endParaRPr lang="en-US" altLang="zh-CN" sz="1600" b="1" dirty="0">
              <a:solidFill>
                <a:schemeClr val="accent2">
                  <a:lumMod val="50000"/>
                </a:schemeClr>
              </a:solidFill>
            </a:endParaRPr>
          </a:p>
          <a:p>
            <a:r>
              <a:rPr lang="zh-CN" altLang="en-US" sz="1600" b="1" dirty="0">
                <a:solidFill>
                  <a:schemeClr val="accent2">
                    <a:lumMod val="50000"/>
                  </a:schemeClr>
                </a:solidFill>
              </a:rPr>
              <a:t>道德：求生存与求发展的不同道德观</a:t>
            </a:r>
            <a:endParaRPr lang="en-US" altLang="zh-CN" sz="1600" b="1" dirty="0">
              <a:solidFill>
                <a:schemeClr val="accent2">
                  <a:lumMod val="50000"/>
                </a:schemeClr>
              </a:solidFill>
            </a:endParaRPr>
          </a:p>
          <a:p>
            <a:r>
              <a:rPr lang="zh-CN" altLang="en-US" sz="1600" b="1" dirty="0">
                <a:solidFill>
                  <a:schemeClr val="accent2">
                    <a:lumMod val="50000"/>
                  </a:schemeClr>
                </a:solidFill>
              </a:rPr>
              <a:t>国家：天下一统的人类命运共同体？中华民族复兴的目的地是什么？</a:t>
            </a:r>
            <a:endParaRPr lang="en-US" altLang="zh-CN" sz="1600" b="1" dirty="0">
              <a:solidFill>
                <a:schemeClr val="accent2">
                  <a:lumMod val="50000"/>
                </a:schemeClr>
              </a:solidFill>
            </a:endParaRPr>
          </a:p>
          <a:p>
            <a:r>
              <a:rPr lang="zh-CN" altLang="en-US" sz="1600" b="1" dirty="0">
                <a:solidFill>
                  <a:srgbClr val="FF0000"/>
                </a:solidFill>
              </a:rPr>
              <a:t>人类：人类的自由发展目标是什么？自我约束（自觉性）的意义是什么？两级分化？</a:t>
            </a:r>
            <a:endParaRPr lang="en-US" altLang="zh-CN" sz="1600" b="1" dirty="0">
              <a:solidFill>
                <a:srgbClr val="FF0000"/>
              </a:solidFill>
            </a:endParaRPr>
          </a:p>
          <a:p>
            <a:r>
              <a:rPr lang="zh-CN" altLang="en-US" sz="1600" b="1" dirty="0">
                <a:solidFill>
                  <a:srgbClr val="FF0000"/>
                </a:solidFill>
              </a:rPr>
              <a:t>人与自然：绝大多数人离自然，本质与整体越来越远，意味什么？</a:t>
            </a:r>
            <a:endParaRPr lang="en-US" altLang="zh-CN" sz="1600" b="1" dirty="0">
              <a:solidFill>
                <a:srgbClr val="FF0000"/>
              </a:solidFill>
            </a:endParaRPr>
          </a:p>
          <a:p>
            <a:r>
              <a:rPr lang="zh-CN" altLang="en-US" sz="1600" b="1" dirty="0">
                <a:solidFill>
                  <a:srgbClr val="FF0000"/>
                </a:solidFill>
              </a:rPr>
              <a:t>技术进步的终点：系统超级复杂后自我崩溃？</a:t>
            </a:r>
            <a:endParaRPr lang="en-US" altLang="zh-CN" sz="1600" b="1" dirty="0">
              <a:solidFill>
                <a:srgbClr val="FF0000"/>
              </a:solidFill>
            </a:endParaRPr>
          </a:p>
          <a:p>
            <a:endParaRPr lang="en-US" altLang="zh-CN" sz="1600" b="1" dirty="0"/>
          </a:p>
          <a:p>
            <a:r>
              <a:rPr lang="zh-CN" altLang="en-US" sz="1600" b="1" dirty="0">
                <a:solidFill>
                  <a:schemeClr val="accent3">
                    <a:lumMod val="50000"/>
                  </a:schemeClr>
                </a:solidFill>
              </a:rPr>
              <a:t>是否需要顶层设计？（自发</a:t>
            </a:r>
            <a:r>
              <a:rPr lang="en-US" altLang="zh-CN" sz="1600" b="1" dirty="0">
                <a:solidFill>
                  <a:schemeClr val="accent3">
                    <a:lumMod val="50000"/>
                  </a:schemeClr>
                </a:solidFill>
              </a:rPr>
              <a:t>/</a:t>
            </a:r>
            <a:r>
              <a:rPr lang="zh-CN" altLang="en-US" sz="1600" b="1" dirty="0">
                <a:solidFill>
                  <a:schemeClr val="accent3">
                    <a:lumMod val="50000"/>
                  </a:schemeClr>
                </a:solidFill>
              </a:rPr>
              <a:t>本能与自觉</a:t>
            </a:r>
            <a:r>
              <a:rPr lang="en-US" altLang="zh-CN" sz="1600" b="1" dirty="0">
                <a:solidFill>
                  <a:schemeClr val="accent3">
                    <a:lumMod val="50000"/>
                  </a:schemeClr>
                </a:solidFill>
              </a:rPr>
              <a:t>/</a:t>
            </a:r>
            <a:r>
              <a:rPr lang="zh-CN" altLang="en-US" sz="1600" b="1" dirty="0">
                <a:solidFill>
                  <a:schemeClr val="accent3">
                    <a:lumMod val="50000"/>
                  </a:schemeClr>
                </a:solidFill>
              </a:rPr>
              <a:t>智慧的平衡点在哪里？）</a:t>
            </a:r>
            <a:endParaRPr lang="en-US" altLang="zh-CN" sz="1600" b="1" dirty="0">
              <a:solidFill>
                <a:schemeClr val="accent3">
                  <a:lumMod val="50000"/>
                </a:schemeClr>
              </a:solidFill>
            </a:endParaRPr>
          </a:p>
          <a:p>
            <a:r>
              <a:rPr lang="zh-CN" altLang="en-US" sz="1600" b="1" dirty="0">
                <a:solidFill>
                  <a:schemeClr val="accent3">
                    <a:lumMod val="50000"/>
                  </a:schemeClr>
                </a:solidFill>
              </a:rPr>
              <a:t>是否需要圣人再世？（超越东西，超越历史，回到天道的原点，千年大计？）</a:t>
            </a:r>
          </a:p>
        </p:txBody>
      </p:sp>
      <p:sp>
        <p:nvSpPr>
          <p:cNvPr id="3" name="文本框 2"/>
          <p:cNvSpPr txBox="1"/>
          <p:nvPr/>
        </p:nvSpPr>
        <p:spPr>
          <a:xfrm>
            <a:off x="1219200" y="11424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空前挑战：无关乎意识形态与价值判断</a:t>
            </a:r>
          </a:p>
        </p:txBody>
      </p:sp>
    </p:spTree>
    <p:extLst>
      <p:ext uri="{BB962C8B-B14F-4D97-AF65-F5344CB8AC3E}">
        <p14:creationId xmlns:p14="http://schemas.microsoft.com/office/powerpoint/2010/main" val="10805821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1205133"/>
            <a:ext cx="3938367" cy="3938367"/>
          </a:xfrm>
          <a:prstGeom prst="rect">
            <a:avLst/>
          </a:prstGeom>
        </p:spPr>
      </p:pic>
      <p:sp>
        <p:nvSpPr>
          <p:cNvPr id="8" name="文本框 7"/>
          <p:cNvSpPr txBox="1"/>
          <p:nvPr/>
        </p:nvSpPr>
        <p:spPr>
          <a:xfrm>
            <a:off x="6019800" y="742950"/>
            <a:ext cx="1668214" cy="461665"/>
          </a:xfrm>
          <a:prstGeom prst="rect">
            <a:avLst/>
          </a:prstGeom>
          <a:noFill/>
        </p:spPr>
        <p:txBody>
          <a:bodyPr wrap="none" rtlCol="0">
            <a:spAutoFit/>
          </a:bodyPr>
          <a:lstStyle/>
          <a:p>
            <a:r>
              <a:rPr lang="zh-CN" altLang="en-US" sz="2400" b="1" dirty="0">
                <a:latin typeface="微软雅黑" panose="020B0503020204020204" pitchFamily="34" charset="-122"/>
                <a:ea typeface="微软雅黑" panose="020B0503020204020204" pitchFamily="34" charset="-122"/>
              </a:rPr>
              <a:t>慧影</a:t>
            </a:r>
            <a:r>
              <a:rPr lang="en-US" altLang="zh-CN" sz="2400" b="1" dirty="0" err="1"/>
              <a:t>Cydow</a:t>
            </a:r>
            <a:endParaRPr lang="zh-CN" altLang="en-US" sz="2400" b="1" dirty="0"/>
          </a:p>
        </p:txBody>
      </p:sp>
      <p:sp>
        <p:nvSpPr>
          <p:cNvPr id="9" name="文本框 8"/>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欢迎交流：谢耘</a:t>
            </a:r>
            <a:r>
              <a:rPr lang="en-US" altLang="zh-CN" sz="2000" b="1" dirty="0">
                <a:solidFill>
                  <a:schemeClr val="tx1">
                    <a:lumMod val="50000"/>
                    <a:lumOff val="50000"/>
                  </a:schemeClr>
                </a:solidFill>
                <a:latin typeface="微软雅黑" panose="020B0503020204020204" pitchFamily="34" charset="-122"/>
                <a:ea typeface="微软雅黑" panose="020B0503020204020204" pitchFamily="34" charset="-122"/>
              </a:rPr>
              <a:t>13301339800</a:t>
            </a:r>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（微信）</a:t>
            </a:r>
          </a:p>
        </p:txBody>
      </p:sp>
      <p:pic>
        <p:nvPicPr>
          <p:cNvPr id="10" name="图片 9">
            <a:extLst>
              <a:ext uri="{FF2B5EF4-FFF2-40B4-BE49-F238E27FC236}">
                <a16:creationId xmlns:a16="http://schemas.microsoft.com/office/drawing/2014/main" xmlns="" id="{6F05A99B-4B4A-44CB-9A0F-7DB024F685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6033" y="895350"/>
            <a:ext cx="3176367" cy="4095395"/>
          </a:xfrm>
          <a:prstGeom prst="rect">
            <a:avLst/>
          </a:prstGeom>
        </p:spPr>
      </p:pic>
    </p:spTree>
    <p:extLst>
      <p:ext uri="{BB962C8B-B14F-4D97-AF65-F5344CB8AC3E}">
        <p14:creationId xmlns:p14="http://schemas.microsoft.com/office/powerpoint/2010/main" val="324225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25730"/>
            <a:ext cx="9144000" cy="4103420"/>
          </a:xfrm>
          <a:prstGeom prst="rect">
            <a:avLst/>
          </a:prstGeom>
        </p:spPr>
      </p:pic>
      <p:sp>
        <p:nvSpPr>
          <p:cNvPr id="4" name="文本框 3"/>
          <p:cNvSpPr txBox="1"/>
          <p:nvPr/>
        </p:nvSpPr>
        <p:spPr>
          <a:xfrm>
            <a:off x="3581400" y="4705350"/>
            <a:ext cx="2209659" cy="430887"/>
          </a:xfrm>
          <a:prstGeom prst="rect">
            <a:avLst/>
          </a:prstGeom>
          <a:noFill/>
        </p:spPr>
        <p:txBody>
          <a:bodyPr wrap="square" rtlCol="0">
            <a:spAutoFit/>
          </a:bodyPr>
          <a:lstStyle/>
          <a:p>
            <a:pPr algn="ctr"/>
            <a:r>
              <a:rPr lang="zh-CN" altLang="en-US" sz="1100" dirty="0">
                <a:latin typeface="微软雅黑" panose="020B0503020204020204" pitchFamily="34" charset="-122"/>
                <a:ea typeface="微软雅黑" panose="020B0503020204020204" pitchFamily="34" charset="-122"/>
              </a:rPr>
              <a:t>北京慧影智虹科技有限公司</a:t>
            </a:r>
            <a:endParaRPr lang="en-US" altLang="zh-CN" sz="1100" dirty="0">
              <a:latin typeface="微软雅黑" panose="020B0503020204020204" pitchFamily="34" charset="-122"/>
              <a:ea typeface="微软雅黑" panose="020B0503020204020204" pitchFamily="34" charset="-122"/>
            </a:endParaRPr>
          </a:p>
          <a:p>
            <a:pPr algn="ctr"/>
            <a:r>
              <a:rPr lang="en-US" altLang="zh-CN" sz="1000" dirty="0">
                <a:latin typeface="微软雅黑" panose="020B0503020204020204" pitchFamily="34" charset="-122"/>
                <a:ea typeface="微软雅黑" panose="020B0503020204020204" pitchFamily="34" charset="-122"/>
              </a:rPr>
              <a:t>www.cydow.com</a:t>
            </a:r>
            <a:endParaRPr lang="zh-CN" altLang="en-US" sz="10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8219642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竖排文字占位符 1"/>
          <p:cNvSpPr>
            <a:spLocks noGrp="1"/>
          </p:cNvSpPr>
          <p:nvPr>
            <p:ph type="body" orient="vert" idx="1"/>
          </p:nvPr>
        </p:nvSpPr>
        <p:spPr>
          <a:xfrm>
            <a:off x="2207338" y="2266950"/>
            <a:ext cx="4726863" cy="990600"/>
          </a:xfrm>
        </p:spPr>
        <p:txBody>
          <a:bodyPr>
            <a:normAutofit/>
          </a:bodyPr>
          <a:lstStyle/>
          <a:p>
            <a:r>
              <a:rPr lang="zh-CN" altLang="en-US" sz="3200" b="1" dirty="0"/>
              <a:t>从理想到现实的人工智能</a:t>
            </a:r>
          </a:p>
        </p:txBody>
      </p:sp>
    </p:spTree>
    <p:extLst>
      <p:ext uri="{BB962C8B-B14F-4D97-AF65-F5344CB8AC3E}">
        <p14:creationId xmlns:p14="http://schemas.microsoft.com/office/powerpoint/2010/main" val="3110591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计算机的本质：可编程逻辑计算</a:t>
            </a:r>
          </a:p>
        </p:txBody>
      </p:sp>
      <p:sp>
        <p:nvSpPr>
          <p:cNvPr id="4" name="灯片编号占位符 3"/>
          <p:cNvSpPr txBox="1">
            <a:spLocks/>
          </p:cNvSpPr>
          <p:nvPr/>
        </p:nvSpPr>
        <p:spPr>
          <a:xfrm>
            <a:off x="6361507" y="2297906"/>
            <a:ext cx="1600200" cy="27384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zh-CN" altLang="en-US" b="1"/>
          </a:p>
          <a:p>
            <a:pPr>
              <a:defRPr/>
            </a:pPr>
            <a:fld id="{FE4AD661-3577-4596-A660-C9278D01AB76}" type="slidenum">
              <a:rPr lang="zh-CN" altLang="en-US" b="1"/>
              <a:pPr>
                <a:defRPr/>
              </a:pPr>
              <a:t>4</a:t>
            </a:fld>
            <a:endParaRPr lang="en-US" altLang="zh-CN" b="1"/>
          </a:p>
        </p:txBody>
      </p:sp>
      <p:sp>
        <p:nvSpPr>
          <p:cNvPr id="5" name="灯片编号占位符 3"/>
          <p:cNvSpPr txBox="1">
            <a:spLocks/>
          </p:cNvSpPr>
          <p:nvPr/>
        </p:nvSpPr>
        <p:spPr bwMode="auto">
          <a:xfrm>
            <a:off x="1999060" y="2090737"/>
            <a:ext cx="1600200" cy="273844"/>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68580" tIns="34290" rIns="68580" bIns="34290" rtlCol="0" anchor="ctr"/>
          <a:lstStyle>
            <a:defPPr>
              <a:defRPr lang="en-US"/>
            </a:defPPr>
            <a:lvl1pPr algn="r" rtl="0" fontAlgn="base">
              <a:spcBef>
                <a:spcPct val="20000"/>
              </a:spcBef>
              <a:spcAft>
                <a:spcPct val="0"/>
              </a:spcAft>
              <a:buFont typeface="Arial" panose="020B0604020202020204" pitchFamily="34" charset="0"/>
              <a:buChar char="•"/>
              <a:defRPr sz="3200" b="1" kern="1200">
                <a:solidFill>
                  <a:schemeClr val="tx1"/>
                </a:solidFill>
                <a:latin typeface="Calibri" panose="020F0502020204030204" pitchFamily="34" charset="0"/>
                <a:ea typeface="宋体" panose="02010600030101010101" pitchFamily="2" charset="-122"/>
                <a:cs typeface="+mn-cs"/>
              </a:defRPr>
            </a:lvl1pPr>
            <a:lvl2pPr marL="742950" indent="-285750" algn="ctr" rtl="0" fontAlgn="base">
              <a:spcBef>
                <a:spcPct val="20000"/>
              </a:spcBef>
              <a:spcAft>
                <a:spcPct val="0"/>
              </a:spcAft>
              <a:buFont typeface="Arial" panose="020B0604020202020204" pitchFamily="34" charset="0"/>
              <a:buChar char="–"/>
              <a:defRPr sz="2800" b="1" kern="1200">
                <a:solidFill>
                  <a:schemeClr val="tx1"/>
                </a:solidFill>
                <a:latin typeface="Calibri" panose="020F0502020204030204" pitchFamily="34" charset="0"/>
                <a:ea typeface="宋体" panose="02010600030101010101" pitchFamily="2" charset="-122"/>
                <a:cs typeface="+mn-cs"/>
              </a:defRPr>
            </a:lvl2pPr>
            <a:lvl3pPr marL="1143000" indent="-228600" algn="ctr" rtl="0" fontAlgn="base">
              <a:spcBef>
                <a:spcPct val="20000"/>
              </a:spcBef>
              <a:spcAft>
                <a:spcPct val="0"/>
              </a:spcAft>
              <a:buFont typeface="Arial" panose="020B0604020202020204" pitchFamily="34" charset="0"/>
              <a:buChar char="•"/>
              <a:defRPr sz="2400" b="1" kern="1200">
                <a:solidFill>
                  <a:schemeClr val="tx1"/>
                </a:solidFill>
                <a:latin typeface="Calibri" panose="020F0502020204030204" pitchFamily="34" charset="0"/>
                <a:ea typeface="宋体" panose="02010600030101010101" pitchFamily="2" charset="-122"/>
                <a:cs typeface="+mn-cs"/>
              </a:defRPr>
            </a:lvl3pPr>
            <a:lvl4pPr marL="1600200" indent="-228600" algn="ctr" rtl="0" fontAlgn="base">
              <a:spcBef>
                <a:spcPct val="20000"/>
              </a:spcBef>
              <a:spcAft>
                <a:spcPct val="0"/>
              </a:spcAft>
              <a:buFont typeface="Arial" panose="020B0604020202020204" pitchFamily="34" charset="0"/>
              <a:buChar char="–"/>
              <a:defRPr sz="2000" b="1" kern="1200">
                <a:solidFill>
                  <a:schemeClr val="tx1"/>
                </a:solidFill>
                <a:latin typeface="Calibri" panose="020F0502020204030204" pitchFamily="34" charset="0"/>
                <a:ea typeface="宋体" panose="02010600030101010101" pitchFamily="2" charset="-122"/>
                <a:cs typeface="+mn-cs"/>
              </a:defRPr>
            </a:lvl4pPr>
            <a:lvl5pPr marL="2057400" indent="-228600" algn="ctr" rtl="0" fontAlgn="base">
              <a:spcBef>
                <a:spcPct val="20000"/>
              </a:spcBef>
              <a:spcAft>
                <a:spcPct val="0"/>
              </a:spcAft>
              <a:buFont typeface="Arial" panose="020B0604020202020204" pitchFamily="34" charset="0"/>
              <a:buChar char="»"/>
              <a:defRPr sz="2000" b="1" kern="1200">
                <a:solidFill>
                  <a:schemeClr val="tx1"/>
                </a:solidFill>
                <a:latin typeface="Calibri" panose="020F0502020204030204" pitchFamily="34" charset="0"/>
                <a:ea typeface="宋体" panose="02010600030101010101" pitchFamily="2" charset="-122"/>
                <a:cs typeface="+mn-cs"/>
              </a:defRPr>
            </a:lvl5pPr>
            <a:lvl6pPr marL="2514600" indent="-228600" algn="l" defTabSz="914400" rtl="0" eaLnBrk="0" fontAlgn="base" latinLnBrk="0" hangingPunct="0">
              <a:spcBef>
                <a:spcPct val="20000"/>
              </a:spcBef>
              <a:spcAft>
                <a:spcPct val="0"/>
              </a:spcAft>
              <a:buFont typeface="Arial" panose="020B0604020202020204" pitchFamily="34" charset="0"/>
              <a:buChar char="»"/>
              <a:defRPr sz="2000" b="1" kern="1200">
                <a:solidFill>
                  <a:schemeClr val="tx1"/>
                </a:solidFill>
                <a:latin typeface="Calibri" panose="020F0502020204030204" pitchFamily="34" charset="0"/>
                <a:ea typeface="宋体" panose="02010600030101010101" pitchFamily="2" charset="-122"/>
                <a:cs typeface="+mn-cs"/>
              </a:defRPr>
            </a:lvl6pPr>
            <a:lvl7pPr marL="2971800" indent="-228600" algn="l" defTabSz="914400" rtl="0" eaLnBrk="0" fontAlgn="base" latinLnBrk="0" hangingPunct="0">
              <a:spcBef>
                <a:spcPct val="20000"/>
              </a:spcBef>
              <a:spcAft>
                <a:spcPct val="0"/>
              </a:spcAft>
              <a:buFont typeface="Arial" panose="020B0604020202020204" pitchFamily="34" charset="0"/>
              <a:buChar char="»"/>
              <a:defRPr sz="2000" b="1" kern="1200">
                <a:solidFill>
                  <a:schemeClr val="tx1"/>
                </a:solidFill>
                <a:latin typeface="Calibri" panose="020F0502020204030204" pitchFamily="34" charset="0"/>
                <a:ea typeface="宋体" panose="02010600030101010101" pitchFamily="2" charset="-122"/>
                <a:cs typeface="+mn-cs"/>
              </a:defRPr>
            </a:lvl7pPr>
            <a:lvl8pPr marL="3429000" indent="-228600" algn="l" defTabSz="914400" rtl="0" eaLnBrk="0" fontAlgn="base" latinLnBrk="0" hangingPunct="0">
              <a:spcBef>
                <a:spcPct val="20000"/>
              </a:spcBef>
              <a:spcAft>
                <a:spcPct val="0"/>
              </a:spcAft>
              <a:buFont typeface="Arial" panose="020B0604020202020204" pitchFamily="34" charset="0"/>
              <a:buChar char="»"/>
              <a:defRPr sz="2000" b="1" kern="1200">
                <a:solidFill>
                  <a:schemeClr val="tx1"/>
                </a:solidFill>
                <a:latin typeface="Calibri" panose="020F0502020204030204" pitchFamily="34" charset="0"/>
                <a:ea typeface="宋体" panose="02010600030101010101" pitchFamily="2" charset="-122"/>
                <a:cs typeface="+mn-cs"/>
              </a:defRPr>
            </a:lvl8pPr>
            <a:lvl9pPr marL="3886200" indent="-228600" algn="l" defTabSz="914400" rtl="0" eaLnBrk="0" fontAlgn="base" latinLnBrk="0" hangingPunct="0">
              <a:spcBef>
                <a:spcPct val="20000"/>
              </a:spcBef>
              <a:spcAft>
                <a:spcPct val="0"/>
              </a:spcAft>
              <a:buFont typeface="Arial" panose="020B0604020202020204" pitchFamily="34" charset="0"/>
              <a:buChar char="»"/>
              <a:defRPr sz="2000" b="1" kern="1200">
                <a:solidFill>
                  <a:schemeClr val="tx1"/>
                </a:solidFill>
                <a:latin typeface="Calibri" panose="020F0502020204030204" pitchFamily="34" charset="0"/>
                <a:ea typeface="宋体" panose="02010600030101010101" pitchFamily="2" charset="-122"/>
                <a:cs typeface="+mn-cs"/>
              </a:defRPr>
            </a:lvl9pPr>
          </a:lstStyle>
          <a:p>
            <a:pPr>
              <a:spcBef>
                <a:spcPct val="0"/>
              </a:spcBef>
              <a:buFontTx/>
              <a:buNone/>
            </a:pPr>
            <a:endParaRPr lang="zh-CN" altLang="en-US" sz="900">
              <a:solidFill>
                <a:srgbClr val="898989"/>
              </a:solidFill>
              <a:latin typeface="微软雅黑" panose="020B0503020204020204" pitchFamily="34" charset="-122"/>
              <a:ea typeface="微软雅黑" panose="020B0503020204020204" pitchFamily="34" charset="-122"/>
            </a:endParaRPr>
          </a:p>
          <a:p>
            <a:pPr>
              <a:spcBef>
                <a:spcPct val="0"/>
              </a:spcBef>
              <a:buFontTx/>
              <a:buNone/>
            </a:pPr>
            <a:fld id="{1979B86B-9F7C-478D-9A18-C53D847682AE}" type="slidenum">
              <a:rPr lang="zh-CN" altLang="en-US" sz="900">
                <a:solidFill>
                  <a:srgbClr val="898989"/>
                </a:solidFill>
                <a:latin typeface="微软雅黑" panose="020B0503020204020204" pitchFamily="34" charset="-122"/>
                <a:ea typeface="微软雅黑" panose="020B0503020204020204" pitchFamily="34" charset="-122"/>
              </a:rPr>
              <a:pPr>
                <a:spcBef>
                  <a:spcPct val="0"/>
                </a:spcBef>
                <a:buFontTx/>
                <a:buNone/>
              </a:pPr>
              <a:t>4</a:t>
            </a:fld>
            <a:endParaRPr lang="en-US" altLang="zh-CN" sz="900">
              <a:solidFill>
                <a:srgbClr val="898989"/>
              </a:solidFill>
              <a:latin typeface="微软雅黑" panose="020B0503020204020204" pitchFamily="34" charset="-122"/>
              <a:ea typeface="微软雅黑" panose="020B0503020204020204" pitchFamily="34" charset="-122"/>
            </a:endParaRPr>
          </a:p>
        </p:txBody>
      </p:sp>
      <p:pic>
        <p:nvPicPr>
          <p:cNvPr id="6" name="Picture 29" descr="tul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3655" y="966787"/>
            <a:ext cx="1145381" cy="13394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0"/>
          <p:cNvSpPr txBox="1">
            <a:spLocks noChangeArrowheads="1"/>
          </p:cNvSpPr>
          <p:nvPr/>
        </p:nvSpPr>
        <p:spPr bwMode="auto">
          <a:xfrm>
            <a:off x="533400" y="2303861"/>
            <a:ext cx="1464470" cy="163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just">
              <a:spcBef>
                <a:spcPct val="0"/>
              </a:spcBef>
              <a:buFontTx/>
              <a:buNone/>
            </a:pPr>
            <a:r>
              <a:rPr lang="zh-CN" altLang="en-US" sz="1050" b="1">
                <a:latin typeface="微软雅黑" panose="020B0503020204020204" pitchFamily="34" charset="-122"/>
                <a:ea typeface="微软雅黑" panose="020B0503020204020204" pitchFamily="34" charset="-122"/>
              </a:rPr>
              <a:t>英国科学家</a:t>
            </a:r>
            <a:r>
              <a:rPr lang="zh-CN" altLang="en-US" sz="1050" b="1">
                <a:solidFill>
                  <a:srgbClr val="FF3300"/>
                </a:solidFill>
                <a:latin typeface="微软雅黑" panose="020B0503020204020204" pitchFamily="34" charset="-122"/>
                <a:ea typeface="微软雅黑" panose="020B0503020204020204" pitchFamily="34" charset="-122"/>
              </a:rPr>
              <a:t>艾兰</a:t>
            </a:r>
            <a:r>
              <a:rPr lang="en-US" altLang="zh-CN" sz="1050" b="1">
                <a:solidFill>
                  <a:srgbClr val="FF3300"/>
                </a:solidFill>
                <a:latin typeface="微软雅黑" panose="020B0503020204020204" pitchFamily="34" charset="-122"/>
                <a:ea typeface="微软雅黑" panose="020B0503020204020204" pitchFamily="34" charset="-122"/>
              </a:rPr>
              <a:t>.</a:t>
            </a:r>
            <a:r>
              <a:rPr lang="zh-CN" altLang="en-US" sz="1050" b="1">
                <a:solidFill>
                  <a:srgbClr val="FF3300"/>
                </a:solidFill>
                <a:latin typeface="微软雅黑" panose="020B0503020204020204" pitchFamily="34" charset="-122"/>
                <a:ea typeface="微软雅黑" panose="020B0503020204020204" pitchFamily="34" charset="-122"/>
              </a:rPr>
              <a:t>图灵</a:t>
            </a:r>
          </a:p>
        </p:txBody>
      </p:sp>
      <p:pic>
        <p:nvPicPr>
          <p:cNvPr id="8" name="Picture 32" descr="J_v_Neumann_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0864" y="932220"/>
            <a:ext cx="1096565" cy="1337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34"/>
          <p:cNvSpPr>
            <a:spLocks noChangeArrowheads="1"/>
          </p:cNvSpPr>
          <p:nvPr/>
        </p:nvSpPr>
        <p:spPr bwMode="auto">
          <a:xfrm>
            <a:off x="6422231" y="992679"/>
            <a:ext cx="2035969" cy="1045671"/>
          </a:xfrm>
          <a:prstGeom prst="rect">
            <a:avLst/>
          </a:prstGeom>
          <a:gradFill rotWithShape="0">
            <a:gsLst>
              <a:gs pos="0">
                <a:srgbClr val="D1C39F"/>
              </a:gs>
              <a:gs pos="35001">
                <a:srgbClr val="F0EBD5"/>
              </a:gs>
              <a:gs pos="100000">
                <a:srgbClr val="FFEFD1"/>
              </a:gs>
            </a:gsLst>
            <a:path path="shape">
              <a:fillToRect l="50000" t="50000" r="50000" b="50000"/>
            </a:path>
          </a:gradFill>
          <a:ln w="9525">
            <a:solidFill>
              <a:srgbClr val="E6D7B6"/>
            </a:solidFill>
            <a:miter lim="800000"/>
            <a:headEnd/>
            <a:tailEnd/>
          </a:ln>
          <a:effectLst>
            <a:outerShdw dist="143684" dir="2700000" algn="ctr" rotWithShape="0">
              <a:schemeClr val="tx2"/>
            </a:outerShdw>
          </a:effec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en-US" altLang="zh-CN" sz="1050" b="1" dirty="0">
                <a:latin typeface="微软雅黑" panose="020B0503020204020204" pitchFamily="34" charset="-122"/>
                <a:ea typeface="微软雅黑" panose="020B0503020204020204" pitchFamily="34" charset="-122"/>
              </a:rPr>
              <a:t>1945</a:t>
            </a:r>
            <a:r>
              <a:rPr kumimoji="1" lang="zh-CN" altLang="en-US" sz="1050" b="1" dirty="0">
                <a:latin typeface="微软雅黑" panose="020B0503020204020204" pitchFamily="34" charset="-122"/>
                <a:ea typeface="微软雅黑" panose="020B0503020204020204" pitchFamily="34" charset="-122"/>
              </a:rPr>
              <a:t>年提出现代计算机体系结构</a:t>
            </a:r>
          </a:p>
          <a:p>
            <a:pPr eaLnBrk="1" hangingPunct="1">
              <a:lnSpc>
                <a:spcPct val="130000"/>
              </a:lnSpc>
              <a:spcBef>
                <a:spcPct val="0"/>
              </a:spcBef>
              <a:buFontTx/>
              <a:buNone/>
            </a:pPr>
            <a:r>
              <a:rPr lang="en-US" altLang="zh-CN" sz="1050" b="1" dirty="0">
                <a:latin typeface="微软雅黑" panose="020B0503020204020204" pitchFamily="34" charset="-122"/>
                <a:ea typeface="微软雅黑" panose="020B0503020204020204" pitchFamily="34" charset="-122"/>
              </a:rPr>
              <a:t>"</a:t>
            </a:r>
            <a:r>
              <a:rPr lang="zh-CN" altLang="en-US" sz="1050" b="1" dirty="0">
                <a:latin typeface="微软雅黑" panose="020B0503020204020204" pitchFamily="34" charset="-122"/>
                <a:ea typeface="微软雅黑" panose="020B0503020204020204" pitchFamily="34" charset="-122"/>
              </a:rPr>
              <a:t>冯</a:t>
            </a:r>
            <a:r>
              <a:rPr lang="en-US" altLang="zh-CN" sz="1050" b="1" dirty="0">
                <a:latin typeface="微软雅黑" panose="020B0503020204020204" pitchFamily="34" charset="-122"/>
                <a:ea typeface="微软雅黑" panose="020B0503020204020204" pitchFamily="34" charset="-122"/>
              </a:rPr>
              <a:t>·</a:t>
            </a:r>
            <a:r>
              <a:rPr lang="zh-CN" altLang="en-US" sz="1050" b="1" dirty="0">
                <a:latin typeface="微软雅黑" panose="020B0503020204020204" pitchFamily="34" charset="-122"/>
                <a:ea typeface="微软雅黑" panose="020B0503020204020204" pitchFamily="34" charset="-122"/>
              </a:rPr>
              <a:t>诺依曼机</a:t>
            </a:r>
            <a:r>
              <a:rPr lang="en-US" altLang="zh-CN" sz="1050" b="1" dirty="0">
                <a:latin typeface="微软雅黑" panose="020B0503020204020204" pitchFamily="34" charset="-122"/>
                <a:ea typeface="微软雅黑" panose="020B0503020204020204" pitchFamily="34" charset="-122"/>
              </a:rPr>
              <a:t>"</a:t>
            </a:r>
            <a:r>
              <a:rPr lang="zh-CN" altLang="en-US" sz="1050" b="1" dirty="0">
                <a:latin typeface="微软雅黑" panose="020B0503020204020204" pitchFamily="34" charset="-122"/>
                <a:ea typeface="微软雅黑" panose="020B0503020204020204" pitchFamily="34" charset="-122"/>
              </a:rPr>
              <a:t>，其中心就是有存储程序原则</a:t>
            </a:r>
            <a:r>
              <a:rPr lang="en-US" altLang="zh-CN" sz="1050" b="1" dirty="0">
                <a:latin typeface="微软雅黑" panose="020B0503020204020204" pitchFamily="34" charset="-122"/>
                <a:ea typeface="微软雅黑" panose="020B0503020204020204" pitchFamily="34" charset="-122"/>
              </a:rPr>
              <a:t>--</a:t>
            </a:r>
            <a:r>
              <a:rPr lang="zh-CN" altLang="en-US" sz="1050" b="1" dirty="0">
                <a:latin typeface="微软雅黑" panose="020B0503020204020204" pitchFamily="34" charset="-122"/>
                <a:ea typeface="微软雅黑" panose="020B0503020204020204" pitchFamily="34" charset="-122"/>
              </a:rPr>
              <a:t>指令和数据一起存储．</a:t>
            </a:r>
            <a:r>
              <a:rPr kumimoji="1" lang="zh-CN" altLang="en-US" sz="1050" b="1" dirty="0">
                <a:latin typeface="微软雅黑" panose="020B0503020204020204" pitchFamily="34" charset="-122"/>
                <a:ea typeface="微软雅黑" panose="020B0503020204020204" pitchFamily="34" charset="-122"/>
              </a:rPr>
              <a:t>  </a:t>
            </a:r>
          </a:p>
        </p:txBody>
      </p:sp>
      <p:sp>
        <p:nvSpPr>
          <p:cNvPr id="10" name="Rectangle 35"/>
          <p:cNvSpPr>
            <a:spLocks noChangeArrowheads="1"/>
          </p:cNvSpPr>
          <p:nvPr/>
        </p:nvSpPr>
        <p:spPr bwMode="auto">
          <a:xfrm>
            <a:off x="2003824" y="971550"/>
            <a:ext cx="2035969" cy="1142620"/>
          </a:xfrm>
          <a:prstGeom prst="rect">
            <a:avLst/>
          </a:prstGeom>
          <a:gradFill rotWithShape="0">
            <a:gsLst>
              <a:gs pos="0">
                <a:schemeClr val="bg1"/>
              </a:gs>
              <a:gs pos="100000">
                <a:schemeClr val="accent1"/>
              </a:gs>
            </a:gsLst>
            <a:path path="shape">
              <a:fillToRect l="50000" t="50000" r="50000" b="50000"/>
            </a:path>
          </a:gradFill>
          <a:ln>
            <a:noFill/>
          </a:ln>
          <a:effectLst>
            <a:outerShdw dist="143684"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lnSpc>
                <a:spcPct val="130000"/>
              </a:lnSpc>
              <a:spcBef>
                <a:spcPct val="0"/>
              </a:spcBef>
              <a:buFontTx/>
              <a:buNone/>
            </a:pPr>
            <a:r>
              <a:rPr kumimoji="1" lang="en-US" altLang="zh-CN" sz="1050" b="1" dirty="0">
                <a:latin typeface="微软雅黑" panose="020B0503020204020204" pitchFamily="34" charset="-122"/>
                <a:ea typeface="微软雅黑" panose="020B0503020204020204" pitchFamily="34" charset="-122"/>
              </a:rPr>
              <a:t>1936</a:t>
            </a:r>
            <a:r>
              <a:rPr kumimoji="1" lang="zh-CN" altLang="en-US" sz="1050" b="1" dirty="0">
                <a:latin typeface="微软雅黑" panose="020B0503020204020204" pitchFamily="34" charset="-122"/>
                <a:ea typeface="微软雅黑" panose="020B0503020204020204" pitchFamily="34" charset="-122"/>
              </a:rPr>
              <a:t>年建立图灵机（</a:t>
            </a:r>
            <a:r>
              <a:rPr kumimoji="1" lang="en-US" altLang="zh-CN" sz="1050" b="1" dirty="0">
                <a:latin typeface="微软雅黑" panose="020B0503020204020204" pitchFamily="34" charset="-122"/>
                <a:ea typeface="微软雅黑" panose="020B0503020204020204" pitchFamily="34" charset="-122"/>
              </a:rPr>
              <a:t>Turing machine</a:t>
            </a:r>
            <a:r>
              <a:rPr kumimoji="1" lang="zh-CN" altLang="en-US" sz="1050" b="1" dirty="0">
                <a:latin typeface="微软雅黑" panose="020B0503020204020204" pitchFamily="34" charset="-122"/>
                <a:ea typeface="微软雅黑" panose="020B0503020204020204" pitchFamily="34" charset="-122"/>
              </a:rPr>
              <a:t>）模型，奠定了可计算理论的基础；</a:t>
            </a:r>
          </a:p>
          <a:p>
            <a:pPr eaLnBrk="1" hangingPunct="1">
              <a:lnSpc>
                <a:spcPct val="130000"/>
              </a:lnSpc>
              <a:spcBef>
                <a:spcPct val="0"/>
              </a:spcBef>
              <a:buFontTx/>
              <a:buChar char="•"/>
            </a:pPr>
            <a:r>
              <a:rPr kumimoji="1" lang="zh-CN" altLang="en-US" sz="1050" b="1" dirty="0">
                <a:latin typeface="微软雅黑" panose="020B0503020204020204" pitchFamily="34" charset="-122"/>
                <a:ea typeface="微软雅黑" panose="020B0503020204020204" pitchFamily="34" charset="-122"/>
              </a:rPr>
              <a:t>提出图灵测试，阐述了机器智能的概念 。</a:t>
            </a:r>
          </a:p>
        </p:txBody>
      </p:sp>
      <p:sp>
        <p:nvSpPr>
          <p:cNvPr id="11" name="Rectangle 33"/>
          <p:cNvSpPr>
            <a:spLocks noChangeArrowheads="1"/>
          </p:cNvSpPr>
          <p:nvPr/>
        </p:nvSpPr>
        <p:spPr bwMode="auto">
          <a:xfrm>
            <a:off x="4876800" y="2247899"/>
            <a:ext cx="1852613"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kumimoji="1" lang="zh-CN" altLang="en-US" sz="1050" b="1">
                <a:latin typeface="微软雅黑" panose="020B0503020204020204" pitchFamily="34" charset="-122"/>
                <a:ea typeface="微软雅黑" panose="020B0503020204020204" pitchFamily="34" charset="-122"/>
              </a:rPr>
              <a:t>美籍匈牙利数学家</a:t>
            </a:r>
            <a:r>
              <a:rPr lang="zh-CN" altLang="en-US" sz="1050" b="1">
                <a:solidFill>
                  <a:srgbClr val="FF3300"/>
                </a:solidFill>
                <a:latin typeface="微软雅黑" panose="020B0503020204020204" pitchFamily="34" charset="-122"/>
                <a:ea typeface="微软雅黑" panose="020B0503020204020204" pitchFamily="34" charset="-122"/>
              </a:rPr>
              <a:t>冯</a:t>
            </a:r>
            <a:r>
              <a:rPr lang="en-US" altLang="zh-CN" sz="1050" b="1">
                <a:solidFill>
                  <a:srgbClr val="FF3300"/>
                </a:solidFill>
                <a:latin typeface="微软雅黑" panose="020B0503020204020204" pitchFamily="34" charset="-122"/>
                <a:ea typeface="微软雅黑" panose="020B0503020204020204" pitchFamily="34" charset="-122"/>
              </a:rPr>
              <a:t>.</a:t>
            </a:r>
            <a:r>
              <a:rPr lang="zh-CN" altLang="en-US" sz="1050" b="1">
                <a:solidFill>
                  <a:srgbClr val="FF3300"/>
                </a:solidFill>
                <a:latin typeface="微软雅黑" panose="020B0503020204020204" pitchFamily="34" charset="-122"/>
                <a:ea typeface="微软雅黑" panose="020B0503020204020204" pitchFamily="34" charset="-122"/>
              </a:rPr>
              <a:t>诺依曼</a:t>
            </a:r>
          </a:p>
        </p:txBody>
      </p:sp>
      <p:pic>
        <p:nvPicPr>
          <p:cNvPr id="14" name="Picture 7" descr="http://wiki.e-works.net.cn/WikiImg/2009-03-02/2009-03-02-17-07-48296.jpg"/>
          <p:cNvPicPr>
            <a:picLocks noChangeAspect="1" noChangeArrowheads="1"/>
          </p:cNvPicPr>
          <p:nvPr/>
        </p:nvPicPr>
        <p:blipFill>
          <a:blip r:embed="rId4" cstate="print"/>
          <a:srcRect/>
          <a:stretch>
            <a:fillRect/>
          </a:stretch>
        </p:blipFill>
        <p:spPr bwMode="auto">
          <a:xfrm>
            <a:off x="3305175" y="2571750"/>
            <a:ext cx="2533650" cy="2381250"/>
          </a:xfrm>
          <a:prstGeom prst="rect">
            <a:avLst/>
          </a:prstGeom>
          <a:noFill/>
          <a:ln w="9525">
            <a:noFill/>
            <a:miter lim="800000"/>
            <a:headEnd/>
            <a:tailEnd/>
          </a:ln>
        </p:spPr>
      </p:pic>
    </p:spTree>
    <p:extLst>
      <p:ext uri="{BB962C8B-B14F-4D97-AF65-F5344CB8AC3E}">
        <p14:creationId xmlns:p14="http://schemas.microsoft.com/office/powerpoint/2010/main" val="14608726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人工智能的诞生：志存高远</a:t>
            </a:r>
          </a:p>
        </p:txBody>
      </p:sp>
      <p:sp>
        <p:nvSpPr>
          <p:cNvPr id="12" name="内容占位符 2"/>
          <p:cNvSpPr txBox="1">
            <a:spLocks/>
          </p:cNvSpPr>
          <p:nvPr/>
        </p:nvSpPr>
        <p:spPr>
          <a:xfrm>
            <a:off x="1574006" y="971550"/>
            <a:ext cx="6172200" cy="407194"/>
          </a:xfrm>
          <a:prstGeom prst="rect">
            <a:avLst/>
          </a:prstGeom>
        </p:spPr>
        <p:txBody>
          <a:bodyPr vert="horz" lIns="91440" tIns="45720" rIns="91440" bIns="45720" rtlCol="0">
            <a:normAutofit lnSpcReduction="10000"/>
          </a:bodyPr>
          <a:lstStyle>
            <a:lvl1pPr marL="257175" indent="-257175" algn="l" defTabSz="685800" rtl="0" eaLnBrk="1" latinLnBrk="0" hangingPunct="1">
              <a:spcBef>
                <a:spcPct val="20000"/>
              </a:spcBef>
              <a:buFontTx/>
              <a:buNone/>
              <a:defRPr sz="1350" kern="1200">
                <a:solidFill>
                  <a:schemeClr val="tx1"/>
                </a:solidFill>
                <a:latin typeface="微软雅黑" pitchFamily="34" charset="-122"/>
                <a:ea typeface="微软雅黑" pitchFamily="34" charset="-122"/>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微软雅黑" pitchFamily="34" charset="-122"/>
                <a:ea typeface="微软雅黑" pitchFamily="34" charset="-122"/>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微软雅黑" pitchFamily="34" charset="-122"/>
                <a:ea typeface="微软雅黑" pitchFamily="34" charset="-122"/>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微软雅黑" pitchFamily="34" charset="-122"/>
                <a:ea typeface="微软雅黑" pitchFamily="34" charset="-122"/>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微软雅黑" pitchFamily="34" charset="-122"/>
                <a:ea typeface="微软雅黑" pitchFamily="34" charset="-122"/>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a:lstStyle>
          <a:p>
            <a:r>
              <a:rPr lang="en-US" altLang="zh-CN" sz="2100" b="1"/>
              <a:t>1956</a:t>
            </a:r>
            <a:r>
              <a:rPr lang="zh-CN" altLang="en-US" sz="2100" b="1"/>
              <a:t>年夏，达特茅斯学院诞生“人工智能”</a:t>
            </a:r>
          </a:p>
        </p:txBody>
      </p:sp>
      <p:sp>
        <p:nvSpPr>
          <p:cNvPr id="13" name="Rectangle 1"/>
          <p:cNvSpPr>
            <a:spLocks noChangeArrowheads="1"/>
          </p:cNvSpPr>
          <p:nvPr/>
        </p:nvSpPr>
        <p:spPr bwMode="auto">
          <a:xfrm>
            <a:off x="304800" y="2015773"/>
            <a:ext cx="8610599" cy="1546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lvl1pPr indent="2667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lgn="l" eaLnBrk="1" hangingPunct="1">
              <a:spcBef>
                <a:spcPct val="0"/>
              </a:spcBef>
              <a:buFontTx/>
              <a:buNone/>
            </a:pP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1965</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H. A. Simon</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1916-2001</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，心理学家，</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1978</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年获诺贝尔经济学奖，卡耐基</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梅隆大学任职）：“二十年内，机器将能完成人能做到的一切工作。”</a:t>
            </a:r>
            <a:endParaRPr lang="en-US" altLang="zh-CN" sz="1350" b="1" dirty="0">
              <a:latin typeface="微软雅黑" panose="020B0503020204020204" pitchFamily="34" charset="-122"/>
              <a:ea typeface="微软雅黑" panose="020B0503020204020204" pitchFamily="34" charset="-122"/>
              <a:cs typeface="Times New Roman" panose="02020603050405020304" pitchFamily="18" charset="0"/>
            </a:endParaRPr>
          </a:p>
          <a:p>
            <a:pPr algn="l" eaLnBrk="1" hangingPunct="1">
              <a:spcBef>
                <a:spcPct val="0"/>
              </a:spcBef>
              <a:buFontTx/>
              <a:buNone/>
            </a:pPr>
            <a:endParaRPr lang="zh-CN" altLang="en-US" sz="1350" b="1" dirty="0">
              <a:latin typeface="微软雅黑" panose="020B0503020204020204" pitchFamily="34" charset="-122"/>
              <a:ea typeface="微软雅黑" panose="020B0503020204020204" pitchFamily="34" charset="-122"/>
              <a:cs typeface="宋体" panose="02010600030101010101" pitchFamily="2" charset="-122"/>
            </a:endParaRPr>
          </a:p>
          <a:p>
            <a:pPr algn="l">
              <a:spcBef>
                <a:spcPct val="0"/>
              </a:spcBef>
              <a:buFontTx/>
              <a:buNone/>
            </a:pP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1967</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Marvin </a:t>
            </a:r>
            <a:r>
              <a:rPr lang="en-US" altLang="zh-CN" sz="1350" b="1" dirty="0" err="1">
                <a:latin typeface="微软雅黑" panose="020B0503020204020204" pitchFamily="34" charset="-122"/>
                <a:ea typeface="微软雅黑" panose="020B0503020204020204" pitchFamily="34" charset="-122"/>
                <a:cs typeface="Times New Roman" panose="02020603050405020304" pitchFamily="18" charset="0"/>
              </a:rPr>
              <a:t>Minsky</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1927-</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，认知科学家，麻省理工学院 </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AI</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实验室任职）：“一代之内</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创造‘人工智能’的问题将获得实质上的解决。”</a:t>
            </a:r>
            <a:endParaRPr lang="en-US" altLang="zh-CN" sz="1350" b="1" dirty="0">
              <a:latin typeface="微软雅黑" panose="020B0503020204020204" pitchFamily="34" charset="-122"/>
              <a:ea typeface="微软雅黑" panose="020B0503020204020204" pitchFamily="34" charset="-122"/>
              <a:cs typeface="Times New Roman" panose="02020603050405020304" pitchFamily="18" charset="0"/>
            </a:endParaRPr>
          </a:p>
          <a:p>
            <a:pPr algn="l">
              <a:spcBef>
                <a:spcPct val="0"/>
              </a:spcBef>
              <a:buFontTx/>
              <a:buNone/>
            </a:pPr>
            <a:endParaRPr lang="zh-CN" altLang="en-US" sz="1350" b="1" dirty="0">
              <a:latin typeface="微软雅黑" panose="020B0503020204020204" pitchFamily="34" charset="-122"/>
              <a:ea typeface="微软雅黑" panose="020B0503020204020204" pitchFamily="34" charset="-122"/>
              <a:cs typeface="宋体" panose="02010600030101010101" pitchFamily="2" charset="-122"/>
            </a:endParaRPr>
          </a:p>
          <a:p>
            <a:pPr algn="l">
              <a:spcBef>
                <a:spcPct val="0"/>
              </a:spcBef>
              <a:buFontTx/>
              <a:buNone/>
            </a:pP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1970</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年，</a:t>
            </a:r>
            <a:r>
              <a:rPr lang="en-US" altLang="zh-CN" sz="1350" b="1" dirty="0">
                <a:latin typeface="微软雅黑" panose="020B0503020204020204" pitchFamily="34" charset="-122"/>
                <a:ea typeface="微软雅黑" panose="020B0503020204020204" pitchFamily="34" charset="-122"/>
                <a:cs typeface="Times New Roman" panose="02020603050405020304" pitchFamily="18" charset="0"/>
              </a:rPr>
              <a:t>Marvin </a:t>
            </a:r>
            <a:r>
              <a:rPr lang="en-US" altLang="zh-CN" sz="1350" b="1" dirty="0" err="1">
                <a:latin typeface="微软雅黑" panose="020B0503020204020204" pitchFamily="34" charset="-122"/>
                <a:ea typeface="微软雅黑" panose="020B0503020204020204" pitchFamily="34" charset="-122"/>
                <a:cs typeface="Times New Roman" panose="02020603050405020304" pitchFamily="18" charset="0"/>
              </a:rPr>
              <a:t>Minsky</a:t>
            </a:r>
            <a:r>
              <a:rPr lang="zh-CN" altLang="en-US" sz="1350" b="1" dirty="0">
                <a:latin typeface="微软雅黑" panose="020B0503020204020204" pitchFamily="34" charset="-122"/>
                <a:ea typeface="微软雅黑" panose="020B0503020204020204" pitchFamily="34" charset="-122"/>
                <a:cs typeface="Times New Roman" panose="02020603050405020304" pitchFamily="18" charset="0"/>
              </a:rPr>
              <a:t>：“在三到八年的时间里我们将得到一台具有人类平均智能的机器。”</a:t>
            </a:r>
            <a:endParaRPr lang="zh-CN" altLang="en-US" sz="1350" b="1" dirty="0">
              <a:latin typeface="微软雅黑" panose="020B0503020204020204" pitchFamily="34" charset="-122"/>
              <a:ea typeface="微软雅黑" panose="020B0503020204020204" pitchFamily="34" charset="-122"/>
              <a:cs typeface="宋体" panose="02010600030101010101" pitchFamily="2" charset="-122"/>
            </a:endParaRPr>
          </a:p>
        </p:txBody>
      </p:sp>
      <p:sp>
        <p:nvSpPr>
          <p:cNvPr id="2" name="文本框 1">
            <a:extLst>
              <a:ext uri="{FF2B5EF4-FFF2-40B4-BE49-F238E27FC236}">
                <a16:creationId xmlns:a16="http://schemas.microsoft.com/office/drawing/2014/main" xmlns="" id="{10A2C85A-B9DB-4ECC-81E0-3529C12D745E}"/>
              </a:ext>
            </a:extLst>
          </p:cNvPr>
          <p:cNvSpPr txBox="1"/>
          <p:nvPr/>
        </p:nvSpPr>
        <p:spPr>
          <a:xfrm>
            <a:off x="2527280" y="4183618"/>
            <a:ext cx="341632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最大的困惑在于：什么是智能？</a:t>
            </a:r>
          </a:p>
        </p:txBody>
      </p:sp>
    </p:spTree>
    <p:extLst>
      <p:ext uri="{BB962C8B-B14F-4D97-AF65-F5344CB8AC3E}">
        <p14:creationId xmlns:p14="http://schemas.microsoft.com/office/powerpoint/2010/main" val="3703974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069AB348-3C43-4F92-A672-5EFF21A946F4}"/>
              </a:ext>
            </a:extLst>
          </p:cNvPr>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人工智能的问题：感知与认知</a:t>
            </a:r>
          </a:p>
        </p:txBody>
      </p:sp>
      <p:pic>
        <p:nvPicPr>
          <p:cNvPr id="5" name="图片 4">
            <a:extLst>
              <a:ext uri="{FF2B5EF4-FFF2-40B4-BE49-F238E27FC236}">
                <a16:creationId xmlns:a16="http://schemas.microsoft.com/office/drawing/2014/main" xmlns="" id="{3C4B225B-F2A5-4D03-820E-CA5CD83776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09750"/>
            <a:ext cx="3505200" cy="2334463"/>
          </a:xfrm>
          <a:prstGeom prst="rect">
            <a:avLst/>
          </a:prstGeom>
        </p:spPr>
      </p:pic>
      <p:pic>
        <p:nvPicPr>
          <p:cNvPr id="9" name="图片 8">
            <a:extLst>
              <a:ext uri="{FF2B5EF4-FFF2-40B4-BE49-F238E27FC236}">
                <a16:creationId xmlns:a16="http://schemas.microsoft.com/office/drawing/2014/main" xmlns="" id="{6A89B93E-9057-4569-84AD-60C40FF0F5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05200" y="1513484"/>
            <a:ext cx="5638800" cy="2887066"/>
          </a:xfrm>
          <a:prstGeom prst="rect">
            <a:avLst/>
          </a:prstGeom>
        </p:spPr>
      </p:pic>
    </p:spTree>
    <p:extLst>
      <p:ext uri="{BB962C8B-B14F-4D97-AF65-F5344CB8AC3E}">
        <p14:creationId xmlns:p14="http://schemas.microsoft.com/office/powerpoint/2010/main" val="2398317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从理想到现实的坎坷之路：“暴力计算”与人工智能</a:t>
            </a:r>
          </a:p>
        </p:txBody>
      </p:sp>
      <p:sp>
        <p:nvSpPr>
          <p:cNvPr id="4" name="文本框 3"/>
          <p:cNvSpPr txBox="1"/>
          <p:nvPr/>
        </p:nvSpPr>
        <p:spPr>
          <a:xfrm>
            <a:off x="762001" y="1123951"/>
            <a:ext cx="1799241" cy="830997"/>
          </a:xfrm>
          <a:prstGeom prst="rect">
            <a:avLst/>
          </a:prstGeom>
          <a:noFill/>
        </p:spPr>
        <p:txBody>
          <a:bodyPr wrap="square" rtlCol="0">
            <a:spAutoFit/>
          </a:bodyPr>
          <a:lstStyle/>
          <a:p>
            <a:pPr algn="ctr"/>
            <a:r>
              <a:rPr lang="zh-CN" altLang="en-US" sz="1600" b="1" dirty="0"/>
              <a:t>基于基本通用机</a:t>
            </a:r>
            <a:endParaRPr lang="en-US" altLang="zh-CN" sz="1600" b="1" dirty="0"/>
          </a:p>
          <a:p>
            <a:pPr algn="ctr"/>
            <a:r>
              <a:rPr lang="zh-CN" altLang="en-US" sz="1600" b="1" dirty="0"/>
              <a:t>制的智能机</a:t>
            </a:r>
            <a:endParaRPr lang="en-US" altLang="zh-CN" sz="1600" b="1" dirty="0"/>
          </a:p>
          <a:p>
            <a:pPr algn="ctr"/>
            <a:r>
              <a:rPr lang="zh-CN" altLang="en-US" sz="1600" b="1" dirty="0"/>
              <a:t>“推理机”</a:t>
            </a:r>
          </a:p>
        </p:txBody>
      </p:sp>
      <p:sp>
        <p:nvSpPr>
          <p:cNvPr id="5" name="文本框 4"/>
          <p:cNvSpPr txBox="1"/>
          <p:nvPr/>
        </p:nvSpPr>
        <p:spPr>
          <a:xfrm>
            <a:off x="3593128" y="1123951"/>
            <a:ext cx="1943137" cy="584775"/>
          </a:xfrm>
          <a:prstGeom prst="rect">
            <a:avLst/>
          </a:prstGeom>
          <a:noFill/>
        </p:spPr>
        <p:txBody>
          <a:bodyPr wrap="square" rtlCol="0">
            <a:spAutoFit/>
          </a:bodyPr>
          <a:lstStyle/>
          <a:p>
            <a:pPr algn="ctr"/>
            <a:r>
              <a:rPr lang="zh-CN" altLang="en-US" sz="1600" b="1" dirty="0"/>
              <a:t>知识</a:t>
            </a:r>
            <a:r>
              <a:rPr lang="en-US" altLang="zh-CN" sz="1600" b="1" dirty="0"/>
              <a:t>+</a:t>
            </a:r>
            <a:r>
              <a:rPr lang="zh-CN" altLang="en-US" sz="1600" b="1" dirty="0"/>
              <a:t>（通用）机制“专家系统”</a:t>
            </a:r>
            <a:endParaRPr lang="en-US" altLang="zh-CN" sz="1600" b="1" dirty="0"/>
          </a:p>
        </p:txBody>
      </p:sp>
      <p:sp>
        <p:nvSpPr>
          <p:cNvPr id="6" name="文本框 5"/>
          <p:cNvSpPr txBox="1"/>
          <p:nvPr/>
        </p:nvSpPr>
        <p:spPr>
          <a:xfrm>
            <a:off x="6096000" y="1123951"/>
            <a:ext cx="2514600" cy="584775"/>
          </a:xfrm>
          <a:prstGeom prst="rect">
            <a:avLst/>
          </a:prstGeom>
          <a:noFill/>
        </p:spPr>
        <p:txBody>
          <a:bodyPr wrap="square" rtlCol="0">
            <a:spAutoFit/>
          </a:bodyPr>
          <a:lstStyle/>
          <a:p>
            <a:r>
              <a:rPr lang="zh-CN" altLang="en-US" sz="1600" b="1" dirty="0"/>
              <a:t>知识</a:t>
            </a:r>
            <a:r>
              <a:rPr lang="en-US" altLang="zh-CN" sz="1600" b="1" dirty="0"/>
              <a:t>+</a:t>
            </a:r>
            <a:r>
              <a:rPr lang="zh-CN" altLang="en-US" sz="1600" b="1" dirty="0"/>
              <a:t>数据</a:t>
            </a:r>
            <a:r>
              <a:rPr lang="en-US" altLang="zh-CN" sz="1600" b="1" dirty="0"/>
              <a:t>+</a:t>
            </a:r>
            <a:r>
              <a:rPr lang="zh-CN" altLang="en-US" sz="1600" b="1" dirty="0"/>
              <a:t>（通用）机制</a:t>
            </a:r>
            <a:endParaRPr lang="en-US" altLang="zh-CN" sz="1600" b="1" dirty="0"/>
          </a:p>
          <a:p>
            <a:pPr algn="ctr"/>
            <a:r>
              <a:rPr lang="zh-CN" altLang="en-US" sz="1600" b="1" dirty="0"/>
              <a:t>“数据应用”</a:t>
            </a:r>
          </a:p>
        </p:txBody>
      </p:sp>
      <p:pic>
        <p:nvPicPr>
          <p:cNvPr id="7" name="Picture 4" descr="http://pic.wenwen.soso.com/p/20091013/20091013142959-1233630295.jpg"/>
          <p:cNvPicPr>
            <a:picLocks noChangeAspect="1" noChangeArrowheads="1"/>
          </p:cNvPicPr>
          <p:nvPr/>
        </p:nvPicPr>
        <p:blipFill>
          <a:blip r:embed="rId2" cstate="print"/>
          <a:srcRect/>
          <a:stretch>
            <a:fillRect/>
          </a:stretch>
        </p:blipFill>
        <p:spPr bwMode="auto">
          <a:xfrm>
            <a:off x="762000" y="2335313"/>
            <a:ext cx="1881224" cy="1682337"/>
          </a:xfrm>
          <a:prstGeom prst="rect">
            <a:avLst/>
          </a:prstGeom>
          <a:noFill/>
        </p:spPr>
      </p:pic>
      <p:pic>
        <p:nvPicPr>
          <p:cNvPr id="8" name="图片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2664" y="2335312"/>
            <a:ext cx="2312336" cy="1714982"/>
          </a:xfrm>
          <a:prstGeom prst="rect">
            <a:avLst/>
          </a:prstGeom>
        </p:spPr>
      </p:pic>
      <p:pic>
        <p:nvPicPr>
          <p:cNvPr id="9" name="图片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110" y="1975271"/>
            <a:ext cx="2342290" cy="2349080"/>
          </a:xfrm>
          <a:prstGeom prst="rect">
            <a:avLst/>
          </a:prstGeom>
        </p:spPr>
      </p:pic>
    </p:spTree>
    <p:extLst>
      <p:ext uri="{BB962C8B-B14F-4D97-AF65-F5344CB8AC3E}">
        <p14:creationId xmlns:p14="http://schemas.microsoft.com/office/powerpoint/2010/main" val="22983446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智能的大脑：超级复杂系统</a:t>
            </a:r>
          </a:p>
        </p:txBody>
      </p:sp>
      <p:pic>
        <p:nvPicPr>
          <p:cNvPr id="4" name="图片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778793" y="2950370"/>
            <a:ext cx="2235994" cy="2135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图片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006079"/>
            <a:ext cx="1952625" cy="173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灯片编号占位符 3"/>
          <p:cNvSpPr txBox="1">
            <a:spLocks/>
          </p:cNvSpPr>
          <p:nvPr/>
        </p:nvSpPr>
        <p:spPr bwMode="auto">
          <a:xfrm>
            <a:off x="7118745" y="4738689"/>
            <a:ext cx="933450" cy="18454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defPPr>
              <a:defRPr lang="en-US"/>
            </a:defPPr>
            <a:lvl1pPr marL="0" algn="l" defTabSz="914400" rtl="0" eaLnBrk="1" latinLnBrk="0" hangingPunct="1">
              <a:spcBef>
                <a:spcPct val="20000"/>
              </a:spcBef>
              <a:buFont typeface="Arial" panose="020B0604020202020204" pitchFamily="34" charset="0"/>
              <a:buChar char="•"/>
              <a:defRPr sz="2400" kern="1200">
                <a:solidFill>
                  <a:schemeClr val="tx1"/>
                </a:solidFill>
                <a:latin typeface="Calibri" panose="020F0502020204030204" pitchFamily="34" charset="0"/>
                <a:ea typeface="宋体" panose="02010600030101010101" pitchFamily="2" charset="-122"/>
                <a:cs typeface="+mn-cs"/>
              </a:defRPr>
            </a:lvl1pPr>
            <a:lvl2pPr marL="557213" indent="-214313" algn="l" defTabSz="914400" rtl="0" eaLnBrk="1" latinLnBrk="0" hangingPunct="1">
              <a:spcBef>
                <a:spcPct val="20000"/>
              </a:spcBef>
              <a:buFont typeface="Arial" panose="020B0604020202020204" pitchFamily="34" charset="0"/>
              <a:buChar char="–"/>
              <a:defRPr sz="2100" kern="1200">
                <a:solidFill>
                  <a:schemeClr val="tx1"/>
                </a:solidFill>
                <a:latin typeface="Calibri" panose="020F0502020204030204" pitchFamily="34" charset="0"/>
                <a:ea typeface="宋体" panose="02010600030101010101" pitchFamily="2" charset="-122"/>
                <a:cs typeface="+mn-cs"/>
              </a:defRPr>
            </a:lvl2pPr>
            <a:lvl3pPr marL="857250" indent="-171450" algn="l" defTabSz="914400" rtl="0" eaLnBrk="1" latinLnBrk="0" hangingPunct="1">
              <a:spcBef>
                <a:spcPct val="20000"/>
              </a:spcBef>
              <a:buFont typeface="Arial" panose="020B0604020202020204" pitchFamily="34" charset="0"/>
              <a:buChar char="•"/>
              <a:defRPr sz="1800" kern="1200">
                <a:solidFill>
                  <a:schemeClr val="tx1"/>
                </a:solidFill>
                <a:latin typeface="Calibri" panose="020F0502020204030204" pitchFamily="34" charset="0"/>
                <a:ea typeface="宋体" panose="02010600030101010101" pitchFamily="2" charset="-122"/>
                <a:cs typeface="+mn-cs"/>
              </a:defRPr>
            </a:lvl3pPr>
            <a:lvl4pPr marL="1200150" indent="-171450" algn="l" defTabSz="914400" rtl="0" eaLnBrk="1" latinLnBrk="0" hangingPunct="1">
              <a:spcBef>
                <a:spcPct val="20000"/>
              </a:spcBef>
              <a:buFont typeface="Arial" panose="020B0604020202020204" pitchFamily="34" charset="0"/>
              <a:buChar char="–"/>
              <a:defRPr sz="1500" kern="1200">
                <a:solidFill>
                  <a:schemeClr val="tx1"/>
                </a:solidFill>
                <a:latin typeface="Calibri" panose="020F0502020204030204" pitchFamily="34" charset="0"/>
                <a:ea typeface="宋体" panose="02010600030101010101" pitchFamily="2" charset="-122"/>
                <a:cs typeface="+mn-cs"/>
              </a:defRPr>
            </a:lvl4pPr>
            <a:lvl5pPr marL="1543050" indent="-171450" algn="l" defTabSz="914400" rtl="0" eaLnBrk="1" latinLnBrk="0" hangingPunct="1">
              <a:spcBef>
                <a:spcPct val="20000"/>
              </a:spcBef>
              <a:buFont typeface="Arial" panose="020B0604020202020204" pitchFamily="34" charset="0"/>
              <a:buChar char="»"/>
              <a:defRPr sz="1500" kern="1200">
                <a:solidFill>
                  <a:schemeClr val="tx1"/>
                </a:solidFill>
                <a:latin typeface="Calibri" panose="020F0502020204030204" pitchFamily="34" charset="0"/>
                <a:ea typeface="宋体" panose="02010600030101010101" pitchFamily="2" charset="-122"/>
                <a:cs typeface="+mn-cs"/>
              </a:defRPr>
            </a:lvl5pPr>
            <a:lvl6pPr marL="1885950" indent="-171450" algn="l" defTabSz="9144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宋体" panose="02010600030101010101" pitchFamily="2" charset="-122"/>
                <a:cs typeface="+mn-cs"/>
              </a:defRPr>
            </a:lvl6pPr>
            <a:lvl7pPr marL="2228850" indent="-171450" algn="l" defTabSz="9144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宋体" panose="02010600030101010101" pitchFamily="2" charset="-122"/>
                <a:cs typeface="+mn-cs"/>
              </a:defRPr>
            </a:lvl7pPr>
            <a:lvl8pPr marL="2571750" indent="-171450" algn="l" defTabSz="9144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宋体" panose="02010600030101010101" pitchFamily="2" charset="-122"/>
                <a:cs typeface="+mn-cs"/>
              </a:defRPr>
            </a:lvl8pPr>
            <a:lvl9pPr marL="2914650" indent="-171450" algn="l" defTabSz="914400" rtl="0" eaLnBrk="0" fontAlgn="base" latinLnBrk="0" hangingPunct="0">
              <a:spcBef>
                <a:spcPct val="20000"/>
              </a:spcBef>
              <a:spcAft>
                <a:spcPct val="0"/>
              </a:spcAft>
              <a:buFont typeface="Arial" panose="020B0604020202020204" pitchFamily="34" charset="0"/>
              <a:buChar char="»"/>
              <a:defRPr sz="1500" kern="1200">
                <a:solidFill>
                  <a:schemeClr val="tx1"/>
                </a:solidFill>
                <a:latin typeface="Calibri" panose="020F0502020204030204" pitchFamily="34" charset="0"/>
                <a:ea typeface="宋体" panose="02010600030101010101" pitchFamily="2" charset="-122"/>
                <a:cs typeface="+mn-cs"/>
              </a:defRPr>
            </a:lvl9pPr>
          </a:lstStyle>
          <a:p>
            <a:pPr>
              <a:spcBef>
                <a:spcPct val="0"/>
              </a:spcBef>
              <a:buFontTx/>
              <a:buNone/>
            </a:pPr>
            <a:endParaRPr lang="zh-CN" altLang="en-US" sz="900" b="1">
              <a:solidFill>
                <a:srgbClr val="898989"/>
              </a:solidFill>
            </a:endParaRPr>
          </a:p>
          <a:p>
            <a:pPr>
              <a:spcBef>
                <a:spcPct val="0"/>
              </a:spcBef>
              <a:buFontTx/>
              <a:buNone/>
            </a:pPr>
            <a:fld id="{1C236D01-DE70-4E55-ADB4-3AACE51FFC4A}" type="slidenum">
              <a:rPr lang="zh-CN" altLang="en-US" sz="900" b="1">
                <a:solidFill>
                  <a:srgbClr val="898989"/>
                </a:solidFill>
              </a:rPr>
              <a:pPr>
                <a:spcBef>
                  <a:spcPct val="0"/>
                </a:spcBef>
                <a:buFontTx/>
                <a:buNone/>
              </a:pPr>
              <a:t>8</a:t>
            </a:fld>
            <a:endParaRPr lang="en-US" altLang="zh-CN" sz="900" b="1">
              <a:solidFill>
                <a:srgbClr val="898989"/>
              </a:solidFill>
            </a:endParaRPr>
          </a:p>
        </p:txBody>
      </p:sp>
      <p:pic>
        <p:nvPicPr>
          <p:cNvPr id="7" name="图片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6362" y="1113235"/>
            <a:ext cx="1400175" cy="179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文本框 8"/>
          <p:cNvSpPr txBox="1">
            <a:spLocks noChangeArrowheads="1"/>
          </p:cNvSpPr>
          <p:nvPr/>
        </p:nvSpPr>
        <p:spPr bwMode="auto">
          <a:xfrm>
            <a:off x="6654402" y="1102520"/>
            <a:ext cx="526256"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350" b="1" dirty="0">
                <a:latin typeface="Arial" panose="020B0604020202020204" pitchFamily="34" charset="0"/>
              </a:rPr>
              <a:t>1.5mm</a:t>
            </a:r>
          </a:p>
          <a:p>
            <a:pPr eaLnBrk="1" hangingPunct="1">
              <a:spcBef>
                <a:spcPct val="0"/>
              </a:spcBef>
              <a:buFontTx/>
              <a:buNone/>
            </a:pPr>
            <a:r>
              <a:rPr lang="zh-CN" altLang="en-US" sz="1350" b="1" dirty="0">
                <a:latin typeface="Arial" panose="020B0604020202020204" pitchFamily="34" charset="0"/>
              </a:rPr>
              <a:t>雌雄同体</a:t>
            </a:r>
            <a:endParaRPr lang="en-US" altLang="zh-CN" sz="1350" b="1" dirty="0">
              <a:latin typeface="Arial" panose="020B0604020202020204" pitchFamily="34" charset="0"/>
            </a:endParaRPr>
          </a:p>
          <a:p>
            <a:pPr eaLnBrk="1" hangingPunct="1">
              <a:spcBef>
                <a:spcPct val="0"/>
              </a:spcBef>
              <a:buFontTx/>
              <a:buNone/>
            </a:pPr>
            <a:r>
              <a:rPr lang="zh-CN" altLang="en-US" sz="1350" b="1" dirty="0">
                <a:latin typeface="Arial" panose="020B0604020202020204" pitchFamily="34" charset="0"/>
              </a:rPr>
              <a:t>寿命</a:t>
            </a:r>
            <a:r>
              <a:rPr lang="en-US" altLang="zh-CN" sz="1350" b="1" dirty="0" smtClean="0">
                <a:latin typeface="Arial" panose="020B0604020202020204" pitchFamily="34" charset="0"/>
              </a:rPr>
              <a:t>3.5/28</a:t>
            </a:r>
            <a:r>
              <a:rPr lang="zh-CN" altLang="en-US" sz="1350" b="1" dirty="0" smtClean="0">
                <a:latin typeface="Arial" panose="020B0604020202020204" pitchFamily="34" charset="0"/>
              </a:rPr>
              <a:t>天</a:t>
            </a:r>
            <a:endParaRPr lang="zh-CN" altLang="en-US" sz="1350" b="1" dirty="0">
              <a:latin typeface="Arial" panose="020B0604020202020204" pitchFamily="34" charset="0"/>
            </a:endParaRPr>
          </a:p>
        </p:txBody>
      </p:sp>
      <p:pic>
        <p:nvPicPr>
          <p:cNvPr id="9" name="图片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74631" y="2950369"/>
            <a:ext cx="1654969" cy="1949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10"/>
          <p:cNvSpPr txBox="1">
            <a:spLocks noChangeArrowheads="1"/>
          </p:cNvSpPr>
          <p:nvPr/>
        </p:nvSpPr>
        <p:spPr bwMode="auto">
          <a:xfrm>
            <a:off x="5870971" y="3598070"/>
            <a:ext cx="656035" cy="715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eaLnBrk="1" hangingPunct="1">
              <a:spcBef>
                <a:spcPct val="0"/>
              </a:spcBef>
              <a:buFontTx/>
              <a:buNone/>
            </a:pPr>
            <a:r>
              <a:rPr lang="en-US" altLang="zh-CN" sz="1350" b="1">
                <a:latin typeface="Arial" panose="020B0604020202020204" pitchFamily="34" charset="0"/>
              </a:rPr>
              <a:t>140</a:t>
            </a:r>
            <a:r>
              <a:rPr lang="zh-CN" altLang="en-US" sz="1350" b="1">
                <a:latin typeface="Arial" panose="020B0604020202020204" pitchFamily="34" charset="0"/>
              </a:rPr>
              <a:t>亿神经元</a:t>
            </a:r>
          </a:p>
        </p:txBody>
      </p:sp>
    </p:spTree>
    <p:extLst>
      <p:ext uri="{BB962C8B-B14F-4D97-AF65-F5344CB8AC3E}">
        <p14:creationId xmlns:p14="http://schemas.microsoft.com/office/powerpoint/2010/main" val="42701785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a:extLst>
              <a:ext uri="{FF2B5EF4-FFF2-40B4-BE49-F238E27FC236}">
                <a16:creationId xmlns:a16="http://schemas.microsoft.com/office/drawing/2014/main" xmlns="" id="{F223DAD9-2FDE-4A6F-B551-FA7443D1443A}"/>
              </a:ext>
            </a:extLst>
          </p:cNvPr>
          <p:cNvSpPr txBox="1"/>
          <p:nvPr/>
        </p:nvSpPr>
        <p:spPr>
          <a:xfrm>
            <a:off x="1219200" y="133350"/>
            <a:ext cx="7010400" cy="400110"/>
          </a:xfrm>
          <a:prstGeom prst="rect">
            <a:avLst/>
          </a:prstGeom>
          <a:noFill/>
        </p:spPr>
        <p:txBody>
          <a:bodyPr wrap="square" rtlCol="0">
            <a:spAutoFit/>
          </a:bodyPr>
          <a:lstStyle/>
          <a:p>
            <a:r>
              <a:rPr lang="zh-CN" altLang="en-US" sz="2000" b="1" dirty="0">
                <a:solidFill>
                  <a:schemeClr val="tx1">
                    <a:lumMod val="50000"/>
                    <a:lumOff val="50000"/>
                  </a:schemeClr>
                </a:solidFill>
                <a:latin typeface="微软雅黑" panose="020B0503020204020204" pitchFamily="34" charset="-122"/>
                <a:ea typeface="微软雅黑" panose="020B0503020204020204" pitchFamily="34" charset="-122"/>
              </a:rPr>
              <a:t>人工智能的本质：基于计算的人工算法</a:t>
            </a:r>
          </a:p>
        </p:txBody>
      </p:sp>
      <p:pic>
        <p:nvPicPr>
          <p:cNvPr id="5" name="图片 4">
            <a:extLst>
              <a:ext uri="{FF2B5EF4-FFF2-40B4-BE49-F238E27FC236}">
                <a16:creationId xmlns:a16="http://schemas.microsoft.com/office/drawing/2014/main" xmlns="" id="{D8BEED9D-467A-42D5-B3E9-5A67381EC7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2076450"/>
            <a:ext cx="5133975" cy="2857500"/>
          </a:xfrm>
          <a:prstGeom prst="rect">
            <a:avLst/>
          </a:prstGeom>
        </p:spPr>
      </p:pic>
      <p:sp>
        <p:nvSpPr>
          <p:cNvPr id="6" name="文本框 5">
            <a:extLst>
              <a:ext uri="{FF2B5EF4-FFF2-40B4-BE49-F238E27FC236}">
                <a16:creationId xmlns:a16="http://schemas.microsoft.com/office/drawing/2014/main" xmlns="" id="{83534D39-2B35-425A-8B8B-BE36B15ED63A}"/>
              </a:ext>
            </a:extLst>
          </p:cNvPr>
          <p:cNvSpPr txBox="1"/>
          <p:nvPr/>
        </p:nvSpPr>
        <p:spPr>
          <a:xfrm>
            <a:off x="2514600" y="1200150"/>
            <a:ext cx="3641190" cy="369332"/>
          </a:xfrm>
          <a:prstGeom prst="rect">
            <a:avLst/>
          </a:prstGeom>
          <a:noFill/>
        </p:spPr>
        <p:txBody>
          <a:bodyPr wrap="none" rtlCol="0">
            <a:spAutoFit/>
          </a:bodyPr>
          <a:lstStyle/>
          <a:p>
            <a:r>
              <a:rPr lang="zh-CN" altLang="en-US" b="1" dirty="0">
                <a:latin typeface="微软雅黑" panose="020B0503020204020204" pitchFamily="34" charset="-122"/>
                <a:ea typeface="微软雅黑" panose="020B0503020204020204" pitchFamily="34" charset="-122"/>
              </a:rPr>
              <a:t>机器情感与</a:t>
            </a:r>
            <a:r>
              <a:rPr lang="en-US" altLang="zh-CN" b="1" dirty="0">
                <a:latin typeface="微软雅黑" panose="020B0503020204020204" pitchFamily="34" charset="-122"/>
                <a:ea typeface="微软雅黑" panose="020B0503020204020204" pitchFamily="34" charset="-122"/>
              </a:rPr>
              <a:t>AlphaGo Zero</a:t>
            </a:r>
            <a:r>
              <a:rPr lang="zh-CN" altLang="en-US" b="1" dirty="0">
                <a:latin typeface="微软雅黑" panose="020B0503020204020204" pitchFamily="34" charset="-122"/>
                <a:ea typeface="微软雅黑" panose="020B0503020204020204" pitchFamily="34" charset="-122"/>
              </a:rPr>
              <a:t>的神话</a:t>
            </a:r>
          </a:p>
        </p:txBody>
      </p:sp>
    </p:spTree>
    <p:extLst>
      <p:ext uri="{BB962C8B-B14F-4D97-AF65-F5344CB8AC3E}">
        <p14:creationId xmlns:p14="http://schemas.microsoft.com/office/powerpoint/2010/main" val="23585435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1481</TotalTime>
  <Words>1236</Words>
  <Application>Microsoft Office PowerPoint</Application>
  <PresentationFormat>全屏显示(16:9)</PresentationFormat>
  <Paragraphs>192</Paragraphs>
  <Slides>29</Slides>
  <Notes>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29</vt:i4>
      </vt:variant>
    </vt:vector>
  </HeadingPairs>
  <TitlesOfParts>
    <vt:vector size="36" baseType="lpstr">
      <vt:lpstr>宋体</vt:lpstr>
      <vt:lpstr>微软雅黑</vt:lpstr>
      <vt:lpstr>Arial</vt:lpstr>
      <vt:lpstr>Calibri</vt:lpstr>
      <vt:lpstr>Cambria Math</vt:lpstr>
      <vt:lpstr>Times New Roman</vt:lpstr>
      <vt:lpstr>Office Theme</vt:lpstr>
      <vt:lpstr>人工智能的本质 与 产业未来的创新</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Polly Yu</dc:creator>
  <cp:lastModifiedBy>chenql</cp:lastModifiedBy>
  <cp:revision>95</cp:revision>
  <dcterms:created xsi:type="dcterms:W3CDTF">2013-04-19T04:29:44Z</dcterms:created>
  <dcterms:modified xsi:type="dcterms:W3CDTF">2018-10-17T23:30:28Z</dcterms:modified>
</cp:coreProperties>
</file>